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sldIdLst>
    <p:sldId id="256" r:id="rId2"/>
    <p:sldId id="257" r:id="rId3"/>
    <p:sldId id="258" r:id="rId4"/>
    <p:sldId id="259" r:id="rId5"/>
    <p:sldId id="260" r:id="rId6"/>
    <p:sldId id="261" r:id="rId7"/>
    <p:sldId id="267" r:id="rId8"/>
    <p:sldId id="262" r:id="rId9"/>
    <p:sldId id="263" r:id="rId10"/>
    <p:sldId id="268" r:id="rId11"/>
    <p:sldId id="269" r:id="rId12"/>
    <p:sldId id="264" r:id="rId13"/>
    <p:sldId id="265" r:id="rId14"/>
    <p:sldId id="266" r:id="rId15"/>
    <p:sldId id="270" r:id="rId16"/>
    <p:sldId id="275" r:id="rId17"/>
    <p:sldId id="276" r:id="rId18"/>
    <p:sldId id="277" r:id="rId19"/>
    <p:sldId id="278" r:id="rId20"/>
    <p:sldId id="274" r:id="rId21"/>
    <p:sldId id="279" r:id="rId22"/>
    <p:sldId id="280" r:id="rId23"/>
    <p:sldId id="281" r:id="rId24"/>
    <p:sldId id="282"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nknown Us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6" autoAdjust="0"/>
    <p:restoredTop sz="94671" autoAdjust="0"/>
  </p:normalViewPr>
  <p:slideViewPr>
    <p:cSldViewPr snapToGrid="0">
      <p:cViewPr varScale="1">
        <p:scale>
          <a:sx n="70" d="100"/>
          <a:sy n="70" d="100"/>
        </p:scale>
        <p:origin x="75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2-07T14:17:09.877" idx="1">
    <p:pos x="10" y="10"/>
    <p:text>Kiến trúc ngôi đền Chu Văn An
Qua nhiều lần trùng tu, đền thờ Chu Văn An trở thành quần thể kiến trúc bề thế bao gồm: tam quan nội, tam quan ngoại, sân hạ, sân trung, sân thượng, vườn cây, hai nhà giải vũ, hai nhà bia, đền thờ chính cùng những bức phù điêu chạm Long Phượng vờn mây và 112 bậc đá dẫn lên đền thờ chính.
Đền chính nằm trên vùng đất cao, rộng và theo phong thủy định thì đây là mắt của chim Phượng. Phía trước đền có núi Ngọc làm tiền án, phía sau có núi Phượng làm hậu trẩm, hai bên là núi Kì Lân và núi Phượng Hoàng chầu về. Đền Chu Văn An được xây dựng theo hình chữ Nhị, phong cách kiến trúc thời Nguyễn, chồng diêm 2 tầng 8 mái, ngói liệt với 8 góc đao cong, bao gồm 5 gian tiền tế và 1 gian hậu cung.
Tại gian tiền tế, ngay tại chính giữa đặt ban thờ công đồng, ngay phía sau là ban thờ gia tiên họ Chu, bên phải là ban thờ sơn thần núi Phượng Hoàng, bên trái là ban thờ các môn sinh của thầy. Hậu cung đặt tượng thờ thầy đồng bằng nặng 100kg. Nghệ thuật trang trí trong đền rất đặc biệt theo đề tài tứ linh (Long - Ly - Quy - Phượng) và tứ quý (Tùng - Cúc - Trúc - Mai). Các bức y môn sơn son thếp vàng, trang trí mỹ thuật theo hình tượng “rồng chầu hoa cúc mãn khai”. Phía trước đền Chu Văn An là đôi rồng đá mang phong cách kiến trúc thời Trần...
Quần thể đền Chu Văn An thanh tịnh, cuộn mình trong khu rừng thông xanh ngút ngàn, nổi bật lên hàng chữ “Vạn thế sư biểu” đặc biệt là bảng khắc chữa Học rất lớn theo lối vào đền. Điều này thể hiện tấm lòng của những người đã được học bởi thầy Chu Văn An.
</p:text>
    <p:extLst>
      <p:ext uri="{C676402C-5697-4E1C-873F-D02D1690AC5C}">
        <p15:threadingInfo xmlns:p15="http://schemas.microsoft.com/office/powerpoint/2012/main" timeZoneBias="-4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EDA8440B-6DF4-4270-9BFD-006AC308BF76}" type="datetimeFigureOut">
              <a:rPr lang="en-US" smtClean="0"/>
              <a:t>12/21/2019</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3BD1E456-ADE5-4F71-B915-31DE84FE7616}" type="slidenum">
              <a:rPr lang="en-US" smtClean="0"/>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5913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A8440B-6DF4-4270-9BFD-006AC308BF76}" type="datetimeFigureOut">
              <a:rPr lang="en-US" smtClean="0"/>
              <a:t>12/21/2019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D1E456-ADE5-4F71-B915-31DE84FE7616}" type="slidenum">
              <a:rPr lang="en-US" smtClean="0"/>
              <a:t>‹#›</a:t>
            </a:fld>
            <a:endParaRPr lang="en-US"/>
          </a:p>
        </p:txBody>
      </p:sp>
    </p:spTree>
    <p:extLst>
      <p:ext uri="{BB962C8B-B14F-4D97-AF65-F5344CB8AC3E}">
        <p14:creationId xmlns:p14="http://schemas.microsoft.com/office/powerpoint/2010/main" val="342228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A8440B-6DF4-4270-9BFD-006AC308BF76}" type="datetimeFigureOut">
              <a:rPr lang="en-US" smtClean="0"/>
              <a:t>12/21/2019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D1E456-ADE5-4F71-B915-31DE84FE7616}" type="slidenum">
              <a:rPr lang="en-US" smtClean="0"/>
              <a:t>‹#›</a:t>
            </a:fld>
            <a:endParaRPr lang="en-US"/>
          </a:p>
        </p:txBody>
      </p:sp>
    </p:spTree>
    <p:extLst>
      <p:ext uri="{BB962C8B-B14F-4D97-AF65-F5344CB8AC3E}">
        <p14:creationId xmlns:p14="http://schemas.microsoft.com/office/powerpoint/2010/main" val="1921344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A8440B-6DF4-4270-9BFD-006AC308BF76}" type="datetimeFigureOut">
              <a:rPr lang="en-US" smtClean="0"/>
              <a:t>12/21/2019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D1E456-ADE5-4F71-B915-31DE84FE7616}" type="slidenum">
              <a:rPr lang="en-US" smtClean="0"/>
              <a:t>‹#›</a:t>
            </a:fld>
            <a:endParaRPr lang="en-US"/>
          </a:p>
        </p:txBody>
      </p:sp>
    </p:spTree>
    <p:extLst>
      <p:ext uri="{BB962C8B-B14F-4D97-AF65-F5344CB8AC3E}">
        <p14:creationId xmlns:p14="http://schemas.microsoft.com/office/powerpoint/2010/main" val="3601145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EDA8440B-6DF4-4270-9BFD-006AC308BF76}" type="datetimeFigureOut">
              <a:rPr lang="en-US" smtClean="0"/>
              <a:t>12/21/2019</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3BD1E456-ADE5-4F71-B915-31DE84FE7616}" type="slidenum">
              <a:rPr lang="en-US" smtClean="0"/>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400589514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A8440B-6DF4-4270-9BFD-006AC308BF76}" type="datetimeFigureOut">
              <a:rPr lang="en-US" smtClean="0"/>
              <a:t>12/21/2019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D1E456-ADE5-4F71-B915-31DE84FE7616}" type="slidenum">
              <a:rPr lang="en-US" smtClean="0"/>
              <a:t>‹#›</a:t>
            </a:fld>
            <a:endParaRPr lang="en-US"/>
          </a:p>
        </p:txBody>
      </p:sp>
    </p:spTree>
    <p:extLst>
      <p:ext uri="{BB962C8B-B14F-4D97-AF65-F5344CB8AC3E}">
        <p14:creationId xmlns:p14="http://schemas.microsoft.com/office/powerpoint/2010/main" val="59837590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A8440B-6DF4-4270-9BFD-006AC308BF76}" type="datetimeFigureOut">
              <a:rPr lang="en-US" smtClean="0"/>
              <a:t>12/21/2019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D1E456-ADE5-4F71-B915-31DE84FE7616}" type="slidenum">
              <a:rPr lang="en-US" smtClean="0"/>
              <a:t>‹#›</a:t>
            </a:fld>
            <a:endParaRPr lang="en-US"/>
          </a:p>
        </p:txBody>
      </p:sp>
    </p:spTree>
    <p:extLst>
      <p:ext uri="{BB962C8B-B14F-4D97-AF65-F5344CB8AC3E}">
        <p14:creationId xmlns:p14="http://schemas.microsoft.com/office/powerpoint/2010/main" val="414961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A8440B-6DF4-4270-9BFD-006AC308BF76}" type="datetimeFigureOut">
              <a:rPr lang="en-US" smtClean="0"/>
              <a:t>12/21/2019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D1E456-ADE5-4F71-B915-31DE84FE7616}" type="slidenum">
              <a:rPr lang="en-US" smtClean="0"/>
              <a:t>‹#›</a:t>
            </a:fld>
            <a:endParaRPr lang="en-US"/>
          </a:p>
        </p:txBody>
      </p:sp>
    </p:spTree>
    <p:extLst>
      <p:ext uri="{BB962C8B-B14F-4D97-AF65-F5344CB8AC3E}">
        <p14:creationId xmlns:p14="http://schemas.microsoft.com/office/powerpoint/2010/main" val="3335172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A8440B-6DF4-4270-9BFD-006AC308BF76}" type="datetimeFigureOut">
              <a:rPr lang="en-US" smtClean="0"/>
              <a:t>12/21/2019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D1E456-ADE5-4F71-B915-31DE84FE7616}" type="slidenum">
              <a:rPr lang="en-US" smtClean="0"/>
              <a:t>‹#›</a:t>
            </a:fld>
            <a:endParaRPr lang="en-US"/>
          </a:p>
        </p:txBody>
      </p:sp>
    </p:spTree>
    <p:extLst>
      <p:ext uri="{BB962C8B-B14F-4D97-AF65-F5344CB8AC3E}">
        <p14:creationId xmlns:p14="http://schemas.microsoft.com/office/powerpoint/2010/main" val="372903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EDA8440B-6DF4-4270-9BFD-006AC308BF76}" type="datetimeFigureOut">
              <a:rPr lang="en-US" smtClean="0"/>
              <a:t>12/21/2019</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3BD1E456-ADE5-4F71-B915-31DE84FE7616}" type="slidenum">
              <a:rPr lang="en-US" smtClean="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48843036"/>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EDA8440B-6DF4-4270-9BFD-006AC308BF76}" type="datetimeFigureOut">
              <a:rPr lang="en-US" smtClean="0"/>
              <a:t>12/21/2019</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3BD1E456-ADE5-4F71-B915-31DE84FE7616}" type="slidenum">
              <a:rPr lang="en-US" smtClean="0"/>
              <a:t>‹#›</a:t>
            </a:fld>
            <a:endParaRPr lang="en-US"/>
          </a:p>
        </p:txBody>
      </p:sp>
    </p:spTree>
    <p:extLst>
      <p:ext uri="{BB962C8B-B14F-4D97-AF65-F5344CB8AC3E}">
        <p14:creationId xmlns:p14="http://schemas.microsoft.com/office/powerpoint/2010/main" val="1530896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EDA8440B-6DF4-4270-9BFD-006AC308BF76}" type="datetimeFigureOut">
              <a:rPr lang="en-US" smtClean="0"/>
              <a:t>12/21/2019</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BD1E456-ADE5-4F71-B915-31DE84FE7616}" type="slidenum">
              <a:rPr lang="en-US" smtClean="0"/>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122874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Quang_Ninh" TargetMode="External"/><Relationship Id="rId2" Type="http://schemas.openxmlformats.org/officeDocument/2006/relationships/hyperlink" Target="https://en.wikipedia.org/wiki/Ha_Long" TargetMode="Externa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hyperlink" Target="https://en.wikipedia.org/wiki/Vietnam"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CA424D5-F3B4-4297-96E5-7A34D63992C7}"/>
              </a:ext>
            </a:extLst>
          </p:cNvPr>
          <p:cNvSpPr/>
          <p:nvPr/>
        </p:nvSpPr>
        <p:spPr>
          <a:xfrm>
            <a:off x="225218" y="342613"/>
            <a:ext cx="11947501" cy="1569660"/>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none" lIns="91440" tIns="45720" rIns="91440" bIns="45720">
            <a:spAutoFit/>
          </a:bodyPr>
          <a:lstStyle/>
          <a:p>
            <a:pPr algn="ctr"/>
            <a:r>
              <a:rPr lang="en-US" sz="9600" b="1" cap="none" spc="0" dirty="0" err="1">
                <a:ln w="6600">
                  <a:solidFill>
                    <a:schemeClr val="accent2"/>
                  </a:solidFill>
                  <a:prstDash val="solid"/>
                </a:ln>
                <a:solidFill>
                  <a:srgbClr val="FF0000"/>
                </a:solidFill>
                <a:effectLst>
                  <a:outerShdw dist="38100" dir="2700000" algn="tl" rotWithShape="0">
                    <a:schemeClr val="accent2"/>
                  </a:outerShdw>
                </a:effectLst>
              </a:rPr>
              <a:t>Báo</a:t>
            </a:r>
            <a:r>
              <a:rPr lang="en-US" sz="9600" b="1" cap="none" spc="0" dirty="0">
                <a:ln w="6600">
                  <a:solidFill>
                    <a:schemeClr val="accent2"/>
                  </a:solidFill>
                  <a:prstDash val="solid"/>
                </a:ln>
                <a:solidFill>
                  <a:srgbClr val="FF0000"/>
                </a:solidFill>
                <a:effectLst>
                  <a:outerShdw dist="38100" dir="2700000" algn="tl" rotWithShape="0">
                    <a:schemeClr val="accent2"/>
                  </a:outerShdw>
                </a:effectLst>
              </a:rPr>
              <a:t> </a:t>
            </a:r>
            <a:r>
              <a:rPr lang="en-US" sz="9600" b="1" cap="none" spc="0" dirty="0" err="1">
                <a:ln w="6600">
                  <a:solidFill>
                    <a:schemeClr val="accent2"/>
                  </a:solidFill>
                  <a:prstDash val="solid"/>
                </a:ln>
                <a:solidFill>
                  <a:srgbClr val="FF0000"/>
                </a:solidFill>
                <a:effectLst>
                  <a:outerShdw dist="38100" dir="2700000" algn="tl" rotWithShape="0">
                    <a:schemeClr val="accent2"/>
                  </a:outerShdw>
                </a:effectLst>
              </a:rPr>
              <a:t>cáo</a:t>
            </a:r>
            <a:r>
              <a:rPr lang="en-US" sz="9600" b="1" cap="none" spc="0" dirty="0">
                <a:ln w="6600">
                  <a:solidFill>
                    <a:schemeClr val="accent2"/>
                  </a:solidFill>
                  <a:prstDash val="solid"/>
                </a:ln>
                <a:solidFill>
                  <a:srgbClr val="FF0000"/>
                </a:solidFill>
                <a:effectLst>
                  <a:outerShdw dist="38100" dir="2700000" algn="tl" rotWithShape="0">
                    <a:schemeClr val="accent2"/>
                  </a:outerShdw>
                </a:effectLst>
              </a:rPr>
              <a:t> </a:t>
            </a:r>
            <a:r>
              <a:rPr lang="en-US" sz="9600" b="1" cap="none" spc="0" dirty="0" err="1">
                <a:ln w="6600">
                  <a:solidFill>
                    <a:schemeClr val="accent2"/>
                  </a:solidFill>
                  <a:prstDash val="solid"/>
                </a:ln>
                <a:solidFill>
                  <a:srgbClr val="FF0000"/>
                </a:solidFill>
                <a:effectLst>
                  <a:outerShdw dist="38100" dir="2700000" algn="tl" rotWithShape="0">
                    <a:schemeClr val="accent2"/>
                  </a:outerShdw>
                </a:effectLst>
              </a:rPr>
              <a:t>trải</a:t>
            </a:r>
            <a:r>
              <a:rPr lang="en-US" sz="9600" b="1" cap="none" spc="0" dirty="0">
                <a:ln w="6600">
                  <a:solidFill>
                    <a:schemeClr val="accent2"/>
                  </a:solidFill>
                  <a:prstDash val="solid"/>
                </a:ln>
                <a:solidFill>
                  <a:srgbClr val="FF0000"/>
                </a:solidFill>
                <a:effectLst>
                  <a:outerShdw dist="38100" dir="2700000" algn="tl" rotWithShape="0">
                    <a:schemeClr val="accent2"/>
                  </a:outerShdw>
                </a:effectLst>
              </a:rPr>
              <a:t> </a:t>
            </a:r>
            <a:r>
              <a:rPr lang="en-US" sz="9600" b="1" cap="none" spc="0" dirty="0" err="1">
                <a:ln w="6600">
                  <a:solidFill>
                    <a:schemeClr val="accent2"/>
                  </a:solidFill>
                  <a:prstDash val="solid"/>
                </a:ln>
                <a:solidFill>
                  <a:srgbClr val="FF0000"/>
                </a:solidFill>
                <a:effectLst>
                  <a:outerShdw dist="38100" dir="2700000" algn="tl" rotWithShape="0">
                    <a:schemeClr val="accent2"/>
                  </a:outerShdw>
                </a:effectLst>
              </a:rPr>
              <a:t>nghiệm</a:t>
            </a:r>
            <a:endParaRPr lang="en-US" sz="96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6" name="TextBox 5">
            <a:extLst>
              <a:ext uri="{FF2B5EF4-FFF2-40B4-BE49-F238E27FC236}">
                <a16:creationId xmlns:a16="http://schemas.microsoft.com/office/drawing/2014/main" xmlns="" id="{0269D39D-05B5-46A5-86FA-720DDF281255}"/>
              </a:ext>
            </a:extLst>
          </p:cNvPr>
          <p:cNvSpPr txBox="1"/>
          <p:nvPr/>
        </p:nvSpPr>
        <p:spPr>
          <a:xfrm>
            <a:off x="3487874" y="3035343"/>
            <a:ext cx="5422190" cy="830997"/>
          </a:xfrm>
          <a:prstGeom prst="rect">
            <a:avLst/>
          </a:prstGeom>
          <a:noFill/>
        </p:spPr>
        <p:txBody>
          <a:bodyPr wrap="none" rtlCol="0">
            <a:spAutoFit/>
          </a:bodyPr>
          <a:lstStyle/>
          <a:p>
            <a:r>
              <a:rPr lang="en-US" sz="2400" spc="3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ĐỊA </a:t>
            </a:r>
            <a:r>
              <a:rPr lang="en-US" sz="2400" spc="30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ĐIỂM: Đền </a:t>
            </a:r>
            <a:r>
              <a:rPr lang="en-US" sz="2400" spc="3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thờ</a:t>
            </a:r>
            <a:r>
              <a:rPr lang="en-US" sz="2400" spc="3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Chu </a:t>
            </a:r>
            <a:r>
              <a:rPr lang="en-US" sz="2400" spc="3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2400" spc="3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a:t>
            </a:r>
          </a:p>
          <a:p>
            <a:r>
              <a:rPr lang="en-US" sz="2400" spc="3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spc="30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Công </a:t>
            </a:r>
            <a:r>
              <a:rPr lang="en-US" sz="2400" spc="3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viên</a:t>
            </a:r>
            <a:r>
              <a:rPr lang="en-US" sz="2400" spc="3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spc="3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Rồng</a:t>
            </a:r>
            <a:endParaRPr lang="en-US" sz="2400" spc="3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xmlns="" id="{25D3426D-02CA-4F14-B983-C08C96B740F8}"/>
              </a:ext>
            </a:extLst>
          </p:cNvPr>
          <p:cNvSpPr txBox="1">
            <a:spLocks/>
          </p:cNvSpPr>
          <p:nvPr/>
        </p:nvSpPr>
        <p:spPr>
          <a:xfrm>
            <a:off x="1208459" y="2093895"/>
            <a:ext cx="10178322" cy="94144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10000" kern="1200" cap="all" spc="800" baseline="0">
                <a:solidFill>
                  <a:schemeClr val="tx2"/>
                </a:solidFill>
                <a:latin typeface="+mj-lt"/>
                <a:ea typeface="+mj-ea"/>
                <a:cs typeface="+mj-cs"/>
              </a:defRPr>
            </a:lvl1pPr>
          </a:lstStyle>
          <a:p>
            <a:r>
              <a:rPr lang="en-US" sz="3200" smtClean="0">
                <a:effectLst>
                  <a:outerShdw blurRad="38100" dist="38100" dir="2700000" algn="tl">
                    <a:srgbClr val="000000">
                      <a:alpha val="43137"/>
                    </a:srgbClr>
                  </a:outerShdw>
                </a:effectLst>
              </a:rPr>
              <a:t>NHÓM: LớP 11a1</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8273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3000" t="-8000" b="-13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47CD5B7-B1A8-40A1-B13C-6F99EC2DE1F2}"/>
              </a:ext>
            </a:extLst>
          </p:cNvPr>
          <p:cNvSpPr>
            <a:spLocks noGrp="1"/>
          </p:cNvSpPr>
          <p:nvPr>
            <p:ph idx="1"/>
          </p:nvPr>
        </p:nvSpPr>
        <p:spPr>
          <a:xfrm>
            <a:off x="893868" y="218661"/>
            <a:ext cx="10489749" cy="3593591"/>
          </a:xfrm>
        </p:spPr>
        <p:txBody>
          <a:bodyPr>
            <a:noAutofit/>
          </a:bodyPr>
          <a:lstStyle/>
          <a:p>
            <a:pPr marL="0" indent="0" algn="just">
              <a:lnSpc>
                <a:spcPct val="120000"/>
              </a:lnSpc>
              <a:buNone/>
            </a:pPr>
            <a:r>
              <a:rPr lang="vi-VN" sz="1600" dirty="0">
                <a:solidFill>
                  <a:schemeClr val="tx1"/>
                </a:solidFill>
              </a:rPr>
              <a:t>Trong khoa thi năm 1314, hai học trò của ông đỗ Thái học sinh, tương đương học vị tiến sĩ. Việc này gây tiếng vang lớn trong giới sĩ tử đương thời. Thầy giáo Chu Văn An và trường Huỳnh Cung được cả nước biết đến. Trường Huỳnh Cung trở thành mốc quan trọng trong lịch sử phát triển của nền giáo dục Việt Nam. Kể từ đây, bên cạnh trường quốc lập, các trường dân lập phát triển, đông đảo con em nhân dân có nơi học tập, sự nghiệp giáo dục nước nhà mở rộng hơn trước.</a:t>
            </a:r>
          </a:p>
          <a:p>
            <a:pPr marL="0" indent="0" algn="just">
              <a:lnSpc>
                <a:spcPct val="120000"/>
              </a:lnSpc>
              <a:buNone/>
            </a:pPr>
            <a:r>
              <a:rPr lang="vi-VN" sz="1600" i="1" dirty="0">
                <a:solidFill>
                  <a:schemeClr val="tx1"/>
                </a:solidFill>
              </a:rPr>
              <a:t>Trở thành Hiệu trưởng trường Quốc Tử Giám</a:t>
            </a:r>
          </a:p>
          <a:p>
            <a:pPr marL="0" indent="0" algn="just">
              <a:lnSpc>
                <a:spcPct val="120000"/>
              </a:lnSpc>
              <a:buNone/>
            </a:pPr>
            <a:r>
              <a:rPr lang="vi-VN" sz="1600" dirty="0">
                <a:solidFill>
                  <a:schemeClr val="tx1"/>
                </a:solidFill>
              </a:rPr>
              <a:t>Sau khi danh tiếng của Chu Văn An và trường Huỳnh Cung được cả nước biết tới, ông được vua Trần Minh Tông mời ra làm Tư nghiệp (hiệu trưởng) trường Quốc Tử Giám, trông coi việc học cho cả nước. Dù được phong chức Tư nghiệp trường Quốc Tử Giám, những năm đầu, Chu Văn An chỉ có trách nhiệm chính là kèm cặp thái tử Trần Vượng, đào tạo vua mới cho nước nhà.</a:t>
            </a:r>
          </a:p>
          <a:p>
            <a:pPr marL="0" indent="0" algn="just">
              <a:lnSpc>
                <a:spcPct val="120000"/>
              </a:lnSpc>
              <a:buNone/>
            </a:pPr>
            <a:r>
              <a:rPr lang="vi-VN" sz="1600" dirty="0">
                <a:solidFill>
                  <a:schemeClr val="tx1"/>
                </a:solidFill>
              </a:rPr>
              <a:t>Sau khi Trần Vượng (tức vua Trần Hiến Tông) lên ngôi năm 1329, Chu Văn An mới thực sự chuyên tâm vào công việc ở trường Quốc Tử Giám. Ông cho mở mang trường, viết Tứ thư thuyết ước, tóm tắt bốn bộ sách lớn là Luận ngữ, Mạnh tử, Đại học và Trung dung, làm giáo trình dạy học. Kể từ thời Chu Văn An trở về sau, Quốc Tử Giám mỗi ngày được củng cố, mở rộng.</a:t>
            </a:r>
          </a:p>
          <a:p>
            <a:pPr marL="0" indent="0" algn="just">
              <a:lnSpc>
                <a:spcPct val="120000"/>
              </a:lnSpc>
              <a:buNone/>
            </a:pPr>
            <a:r>
              <a:rPr lang="vi-VN" sz="1600" dirty="0">
                <a:solidFill>
                  <a:schemeClr val="tx1"/>
                </a:solidFill>
              </a:rPr>
              <a:t>Thời gian làm hiệu trưởng trường Quốc Tử Giám đem đến cho Chu Văn An nhiều vinh quang mới, nhưng cũng khiến ông gặp đầy sóng gió. Vua Hiến Tông, học trò của ông ở ngôi được hai năm thì qua đời, công lao hơn mười năm đào tạo khó nhọc và hy vọng củng cố nhà Trần của thầy trò tiêu tan.</a:t>
            </a:r>
          </a:p>
          <a:p>
            <a:pPr marL="0" indent="0" algn="just">
              <a:lnSpc>
                <a:spcPct val="120000"/>
              </a:lnSpc>
              <a:buNone/>
            </a:pPr>
            <a:r>
              <a:rPr lang="vi-VN" sz="1600" i="1" dirty="0">
                <a:solidFill>
                  <a:schemeClr val="tx1"/>
                </a:solidFill>
              </a:rPr>
              <a:t>Rời kinh thành về Chí Linh dạy học tới cuối đời</a:t>
            </a:r>
          </a:p>
          <a:p>
            <a:pPr marL="0" indent="0" algn="just">
              <a:lnSpc>
                <a:spcPct val="120000"/>
              </a:lnSpc>
              <a:buNone/>
            </a:pPr>
            <a:endParaRPr lang="vi-VN" sz="1600" dirty="0"/>
          </a:p>
          <a:p>
            <a:pPr marL="0" indent="0" algn="just">
              <a:lnSpc>
                <a:spcPct val="120000"/>
              </a:lnSpc>
              <a:buNone/>
            </a:pPr>
            <a:endParaRPr lang="vi-VN" sz="1600" dirty="0"/>
          </a:p>
          <a:p>
            <a:pPr marL="0" indent="0" algn="just">
              <a:lnSpc>
                <a:spcPct val="120000"/>
              </a:lnSpc>
              <a:buNone/>
            </a:pPr>
            <a:endParaRPr lang="vi-VN" sz="1600" dirty="0"/>
          </a:p>
        </p:txBody>
      </p:sp>
    </p:spTree>
    <p:extLst>
      <p:ext uri="{BB962C8B-B14F-4D97-AF65-F5344CB8AC3E}">
        <p14:creationId xmlns:p14="http://schemas.microsoft.com/office/powerpoint/2010/main" val="16937193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xmlns="" id="{F239D269-67E9-5B46-B47F-D2C034CC9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410" y="896214"/>
            <a:ext cx="9596253" cy="4664845"/>
          </a:xfrm>
          <a:prstGeom prst="rect">
            <a:avLst/>
          </a:prstGeom>
        </p:spPr>
      </p:pic>
    </p:spTree>
    <p:extLst>
      <p:ext uri="{BB962C8B-B14F-4D97-AF65-F5344CB8AC3E}">
        <p14:creationId xmlns:p14="http://schemas.microsoft.com/office/powerpoint/2010/main" val="410760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AE518640-717B-7748-A463-35574359663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8016" y="342514"/>
            <a:ext cx="3406681" cy="25544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6">
            <a:extLst>
              <a:ext uri="{FF2B5EF4-FFF2-40B4-BE49-F238E27FC236}">
                <a16:creationId xmlns:a16="http://schemas.microsoft.com/office/drawing/2014/main" xmlns="" id="{1CF3864D-6A66-2F49-B45C-3CCC2B0B7B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5842" y="3076937"/>
            <a:ext cx="4618180" cy="346363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8">
            <a:extLst>
              <a:ext uri="{FF2B5EF4-FFF2-40B4-BE49-F238E27FC236}">
                <a16:creationId xmlns:a16="http://schemas.microsoft.com/office/drawing/2014/main" xmlns="" id="{11C9A81B-55C6-5541-AEBD-BC6D24DFAE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8106" y="342514"/>
            <a:ext cx="5165916" cy="25112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10">
            <a:extLst>
              <a:ext uri="{FF2B5EF4-FFF2-40B4-BE49-F238E27FC236}">
                <a16:creationId xmlns:a16="http://schemas.microsoft.com/office/drawing/2014/main" xmlns="" id="{9C8FE35D-8DDF-0448-8DCA-7E86CEBC53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395" y="3429000"/>
            <a:ext cx="5494316" cy="2670848"/>
          </a:xfrm>
          <a:prstGeom prst="rect">
            <a:avLst/>
          </a:prstGeom>
          <a:ln>
            <a:noFill/>
          </a:ln>
          <a:effectLst>
            <a:softEdge rad="112500"/>
          </a:effectLst>
        </p:spPr>
      </p:pic>
    </p:spTree>
    <p:extLst>
      <p:ext uri="{BB962C8B-B14F-4D97-AF65-F5344CB8AC3E}">
        <p14:creationId xmlns:p14="http://schemas.microsoft.com/office/powerpoint/2010/main" val="35714453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0B7F0C58-6E8E-0742-AECA-CE8AE33EA3F2}"/>
              </a:ext>
            </a:extLst>
          </p:cNvPr>
          <p:cNvSpPr txBox="1"/>
          <p:nvPr/>
        </p:nvSpPr>
        <p:spPr>
          <a:xfrm>
            <a:off x="5185448" y="2510751"/>
            <a:ext cx="1828800" cy="1828800"/>
          </a:xfrm>
          <a:prstGeom prst="rect">
            <a:avLst/>
          </a:prstGeom>
          <a:noFill/>
        </p:spPr>
        <p:txBody>
          <a:bodyPr wrap="square" rtlCol="0">
            <a:spAutoFit/>
          </a:bodyPr>
          <a:lstStyle/>
          <a:p>
            <a:pPr algn="l"/>
            <a:endParaRPr lang="vi-VN"/>
          </a:p>
        </p:txBody>
      </p:sp>
      <p:pic>
        <p:nvPicPr>
          <p:cNvPr id="3" name="Picture 2">
            <a:extLst>
              <a:ext uri="{FF2B5EF4-FFF2-40B4-BE49-F238E27FC236}">
                <a16:creationId xmlns:a16="http://schemas.microsoft.com/office/drawing/2014/main" xmlns="" id="{C8DF4484-D727-4775-BB07-E5E239587213}"/>
              </a:ext>
            </a:extLst>
          </p:cNvPr>
          <p:cNvPicPr>
            <a:picLocks noChangeAspect="1"/>
          </p:cNvPicPr>
          <p:nvPr/>
        </p:nvPicPr>
        <p:blipFill>
          <a:blip r:embed="rId2"/>
          <a:stretch>
            <a:fillRect/>
          </a:stretch>
        </p:blipFill>
        <p:spPr>
          <a:xfrm>
            <a:off x="220590" y="1245104"/>
            <a:ext cx="5361098" cy="35731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xmlns="" id="{9FDAABD2-CC3E-413E-A074-90A03CE349CB}"/>
              </a:ext>
            </a:extLst>
          </p:cNvPr>
          <p:cNvPicPr>
            <a:picLocks noChangeAspect="1"/>
          </p:cNvPicPr>
          <p:nvPr/>
        </p:nvPicPr>
        <p:blipFill>
          <a:blip r:embed="rId3"/>
          <a:stretch>
            <a:fillRect/>
          </a:stretch>
        </p:blipFill>
        <p:spPr>
          <a:xfrm>
            <a:off x="5735405" y="3031700"/>
            <a:ext cx="5923339" cy="37020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6">
            <a:extLst>
              <a:ext uri="{FF2B5EF4-FFF2-40B4-BE49-F238E27FC236}">
                <a16:creationId xmlns:a16="http://schemas.microsoft.com/office/drawing/2014/main" xmlns="" id="{FAF703A6-AC87-4809-A806-A3FC1FF4CEE0}"/>
              </a:ext>
            </a:extLst>
          </p:cNvPr>
          <p:cNvSpPr/>
          <p:nvPr/>
        </p:nvSpPr>
        <p:spPr>
          <a:xfrm>
            <a:off x="5466549" y="954598"/>
            <a:ext cx="5648021" cy="923330"/>
          </a:xfrm>
          <a:prstGeom prst="rect">
            <a:avLst/>
          </a:prstGeom>
          <a:noFill/>
        </p:spPr>
        <p:txBody>
          <a:bodyPr wrap="none" lIns="91440" tIns="45720" rIns="91440" bIns="45720">
            <a:spAutoFit/>
          </a:bodyPr>
          <a:lstStyle/>
          <a:p>
            <a:pPr algn="ctr"/>
            <a:r>
              <a:rPr lang="vi-VN"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Công Viên Rồng</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853442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053D1FB-64E1-9D42-85C3-B6B0D0EDF786}"/>
              </a:ext>
            </a:extLst>
          </p:cNvPr>
          <p:cNvSpPr>
            <a:spLocks noGrp="1"/>
          </p:cNvSpPr>
          <p:nvPr>
            <p:ph idx="1"/>
          </p:nvPr>
        </p:nvSpPr>
        <p:spPr>
          <a:xfrm>
            <a:off x="1251678" y="346365"/>
            <a:ext cx="5857460" cy="5533228"/>
          </a:xfrm>
        </p:spPr>
        <p:txBody>
          <a:bodyPr>
            <a:normAutofit/>
          </a:bodyPr>
          <a:lstStyle/>
          <a:p>
            <a:endParaRPr lang="en-US" dirty="0"/>
          </a:p>
          <a:p>
            <a:endParaRPr lang="en-US" dirty="0"/>
          </a:p>
          <a:p>
            <a:endParaRPr lang="en-US" dirty="0"/>
          </a:p>
          <a:p>
            <a:r>
              <a:rPr lang="vi-VN" dirty="0"/>
              <a:t>Vị trí địa lý </a:t>
            </a:r>
            <a:r>
              <a:rPr lang="en-US" dirty="0"/>
              <a:t>:</a:t>
            </a:r>
            <a:r>
              <a:rPr lang="en-US" dirty="0" err="1"/>
              <a:t>Công</a:t>
            </a:r>
            <a:r>
              <a:rPr lang="en-US" dirty="0"/>
              <a:t> </a:t>
            </a:r>
            <a:r>
              <a:rPr lang="en-US" dirty="0" err="1"/>
              <a:t>viên</a:t>
            </a:r>
            <a:r>
              <a:rPr lang="en-US" dirty="0"/>
              <a:t> </a:t>
            </a:r>
            <a:r>
              <a:rPr lang="en-US" dirty="0" err="1"/>
              <a:t>rồng</a:t>
            </a:r>
            <a:r>
              <a:rPr lang="en-US" dirty="0"/>
              <a:t> </a:t>
            </a:r>
            <a:r>
              <a:rPr lang="en-US" dirty="0" err="1"/>
              <a:t>nước</a:t>
            </a:r>
            <a:r>
              <a:rPr lang="en-US" dirty="0"/>
              <a:t> </a:t>
            </a:r>
            <a:r>
              <a:rPr lang="en-US" dirty="0" err="1"/>
              <a:t>nằm</a:t>
            </a:r>
            <a:r>
              <a:rPr lang="en-US" dirty="0"/>
              <a:t> </a:t>
            </a:r>
            <a:r>
              <a:rPr lang="en-US" dirty="0" err="1"/>
              <a:t>tại</a:t>
            </a:r>
            <a:r>
              <a:rPr lang="en-US" dirty="0"/>
              <a:t> </a:t>
            </a:r>
            <a:r>
              <a:rPr lang="en-US" dirty="0" err="1"/>
              <a:t>Thành</a:t>
            </a:r>
            <a:r>
              <a:rPr lang="en-US" dirty="0"/>
              <a:t> </a:t>
            </a:r>
            <a:r>
              <a:rPr lang="en-US" dirty="0" err="1"/>
              <a:t>phố</a:t>
            </a:r>
            <a:r>
              <a:rPr lang="en-US" dirty="0"/>
              <a:t> </a:t>
            </a:r>
            <a:r>
              <a:rPr lang="en-US" dirty="0" err="1"/>
              <a:t>Hạ</a:t>
            </a:r>
            <a:r>
              <a:rPr lang="en-US" dirty="0"/>
              <a:t> Long </a:t>
            </a:r>
            <a:r>
              <a:rPr lang="en-US" dirty="0" err="1"/>
              <a:t>tỉnh</a:t>
            </a:r>
            <a:r>
              <a:rPr lang="en-US" dirty="0"/>
              <a:t> </a:t>
            </a:r>
            <a:r>
              <a:rPr lang="en-US" dirty="0" err="1"/>
              <a:t>Quảng</a:t>
            </a:r>
            <a:r>
              <a:rPr lang="en-US" dirty="0"/>
              <a:t> </a:t>
            </a:r>
            <a:r>
              <a:rPr lang="en-US" dirty="0" err="1"/>
              <a:t>Ninh</a:t>
            </a:r>
            <a:r>
              <a:rPr lang="en-US" dirty="0"/>
              <a:t>,</a:t>
            </a:r>
          </a:p>
          <a:p>
            <a:endParaRPr lang="en-US" dirty="0"/>
          </a:p>
          <a:p>
            <a:r>
              <a:rPr lang="en-US" dirty="0"/>
              <a:t> XUẤT PHÁT TỪ TRƯỜNG THPT TIÊN LỮ, ĐI BẰNG Ô TÔ THÌ MẤT KHOẢNG GẦN 2 GIỜ ĐỒNG HỒ.   </a:t>
            </a:r>
            <a:endParaRPr lang="vi-VN" dirty="0"/>
          </a:p>
          <a:p>
            <a:pPr marL="0" indent="0">
              <a:buNone/>
            </a:pPr>
            <a:endParaRPr lang="en-US" dirty="0"/>
          </a:p>
          <a:p>
            <a:r>
              <a:rPr lang="vi-VN" b="1" dirty="0"/>
              <a:t>Công viên</a:t>
            </a:r>
            <a:r>
              <a:rPr lang="vi-VN" dirty="0"/>
              <a:t> </a:t>
            </a:r>
            <a:r>
              <a:rPr lang="vi-VN" b="1" dirty="0"/>
              <a:t> </a:t>
            </a:r>
            <a:r>
              <a:rPr lang="en-US" b="1" dirty="0"/>
              <a:t>r</a:t>
            </a:r>
            <a:r>
              <a:rPr lang="vi-VN" b="1" dirty="0"/>
              <a:t>ồng </a:t>
            </a:r>
            <a:r>
              <a:rPr lang="vi-VN" dirty="0"/>
              <a:t>là </a:t>
            </a:r>
            <a:r>
              <a:rPr lang="en-US" dirty="0" err="1"/>
              <a:t>công</a:t>
            </a:r>
            <a:r>
              <a:rPr lang="en-US" dirty="0"/>
              <a:t> </a:t>
            </a:r>
            <a:r>
              <a:rPr lang="en-US" dirty="0" err="1"/>
              <a:t>viên</a:t>
            </a:r>
            <a:r>
              <a:rPr lang="en-US" dirty="0"/>
              <a:t> </a:t>
            </a:r>
            <a:r>
              <a:rPr lang="en-US" dirty="0" err="1"/>
              <a:t>giải</a:t>
            </a:r>
            <a:r>
              <a:rPr lang="en-US" dirty="0"/>
              <a:t> </a:t>
            </a:r>
            <a:r>
              <a:rPr lang="en-US" dirty="0" err="1"/>
              <a:t>trí</a:t>
            </a:r>
            <a:r>
              <a:rPr lang="en-US" dirty="0"/>
              <a:t> </a:t>
            </a:r>
            <a:r>
              <a:rPr lang="en-US" dirty="0" err="1"/>
              <a:t>lớn</a:t>
            </a:r>
            <a:r>
              <a:rPr lang="en-US" dirty="0"/>
              <a:t> </a:t>
            </a:r>
            <a:r>
              <a:rPr lang="en-US" dirty="0" err="1"/>
              <a:t>nhất</a:t>
            </a:r>
            <a:r>
              <a:rPr lang="vi-VN" dirty="0">
                <a:solidFill>
                  <a:schemeClr val="tx1"/>
                </a:solidFill>
              </a:rPr>
              <a:t> ở Đông Nam Á nằm ở </a:t>
            </a:r>
            <a:r>
              <a:rPr lang="vi-VN" dirty="0">
                <a:solidFill>
                  <a:schemeClr val="tx1"/>
                </a:solidFill>
                <a:hlinkClick r:id="rId2" tooltip="Hạ Long"/>
              </a:rPr>
              <a:t>Hạ Long</a:t>
            </a:r>
            <a:r>
              <a:rPr lang="vi-VN" dirty="0">
                <a:solidFill>
                  <a:schemeClr val="tx1"/>
                </a:solidFill>
              </a:rPr>
              <a:t> , </a:t>
            </a:r>
            <a:r>
              <a:rPr lang="vi-VN" dirty="0">
                <a:solidFill>
                  <a:schemeClr val="tx1"/>
                </a:solidFill>
                <a:hlinkClick r:id="rId3" tooltip="Quảng Ninh"/>
              </a:rPr>
              <a:t>Quảng Ninh</a:t>
            </a:r>
            <a:r>
              <a:rPr lang="vi-VN" dirty="0">
                <a:solidFill>
                  <a:schemeClr val="tx1"/>
                </a:solidFill>
              </a:rPr>
              <a:t> , </a:t>
            </a:r>
            <a:r>
              <a:rPr lang="vi-VN" dirty="0">
                <a:solidFill>
                  <a:schemeClr val="tx1"/>
                </a:solidFill>
                <a:hlinkClick r:id="rId4" tooltip="Việt Nam"/>
              </a:rPr>
              <a:t>Việt Nam</a:t>
            </a:r>
            <a:r>
              <a:rPr lang="vi-VN" dirty="0">
                <a:solidFill>
                  <a:schemeClr val="tx1"/>
                </a:solidFill>
              </a:rPr>
              <a:t> . Nó mở cửa vào ngày 25 tháng </a:t>
            </a:r>
            <a:r>
              <a:rPr lang="vi-VN" dirty="0"/>
              <a:t>1, năm 2017. </a:t>
            </a:r>
            <a:endParaRPr lang="en-US" dirty="0"/>
          </a:p>
        </p:txBody>
      </p:sp>
      <p:pic>
        <p:nvPicPr>
          <p:cNvPr id="4" name="Picture 4">
            <a:extLst>
              <a:ext uri="{FF2B5EF4-FFF2-40B4-BE49-F238E27FC236}">
                <a16:creationId xmlns:a16="http://schemas.microsoft.com/office/drawing/2014/main" xmlns="" id="{E3686F1E-616A-7945-943B-4CED946775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2527" y="662386"/>
            <a:ext cx="3873798" cy="5533227"/>
          </a:xfrm>
          <a:prstGeom prst="rect">
            <a:avLst/>
          </a:prstGeom>
        </p:spPr>
      </p:pic>
    </p:spTree>
    <p:extLst>
      <p:ext uri="{BB962C8B-B14F-4D97-AF65-F5344CB8AC3E}">
        <p14:creationId xmlns:p14="http://schemas.microsoft.com/office/powerpoint/2010/main" val="37242467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A9FE0A0-171B-409E-A3E1-AC13759428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783" y="58450"/>
            <a:ext cx="4882332" cy="6509775"/>
          </a:xfrm>
          <a:prstGeom prst="rect">
            <a:avLst/>
          </a:prstGeom>
        </p:spPr>
      </p:pic>
      <p:sp>
        <p:nvSpPr>
          <p:cNvPr id="3" name="TextBox 2"/>
          <p:cNvSpPr txBox="1"/>
          <p:nvPr/>
        </p:nvSpPr>
        <p:spPr>
          <a:xfrm>
            <a:off x="1249250" y="502275"/>
            <a:ext cx="5125791" cy="5324535"/>
          </a:xfrm>
          <a:prstGeom prst="rect">
            <a:avLst/>
          </a:prstGeom>
          <a:noFill/>
        </p:spPr>
        <p:txBody>
          <a:bodyPr wrap="square" rtlCol="0">
            <a:spAutoFit/>
          </a:bodyPr>
          <a:lstStyle/>
          <a:p>
            <a:pPr algn="just">
              <a:buNone/>
            </a:pPr>
            <a:r>
              <a:rPr lang="vi-VN" sz="2000" dirty="0"/>
              <a:t>Dragon park là công viên duy nhất tại Việt Nam hội tụ hơn 30 trò hơi hiện đại hàng đầu thế giới được thử tải và kiểm định bởi hiệp hội kiểm định chất lượng danh tiếng TUV- Đức. Đây cũng là công viên đầu tiên tại châu Á được quản lí bởi thương hiệu danh tiếng thế giới Parques Reunidos (Tây Ban Nha).</a:t>
            </a:r>
          </a:p>
          <a:p>
            <a:pPr algn="just">
              <a:buNone/>
            </a:pPr>
            <a:r>
              <a:rPr lang="vi-VN" sz="2000" dirty="0"/>
              <a:t>   Dragon park trải rộng trên diện tích gần 40 ha, được thiết kế theo mô hình công viên giải trí hiện đại bậc nhất thế giới, cung cấp những trải nghiệm chưa từng có và những giây phút vui chơi, thư giãn tuyệt vời cho du khách, các trò chơi được thiết kế phù hợp với nhiều lứa tuổi như: trẻ em, thanh thiếu niên, người lớn...để ai cũng tìm thấy sự đam mê thích thú của mình</a:t>
            </a:r>
            <a:r>
              <a:rPr lang="vi-VN" dirty="0"/>
              <a:t>.</a:t>
            </a:r>
          </a:p>
        </p:txBody>
      </p:sp>
    </p:spTree>
    <p:extLst>
      <p:ext uri="{BB962C8B-B14F-4D97-AF65-F5344CB8AC3E}">
        <p14:creationId xmlns:p14="http://schemas.microsoft.com/office/powerpoint/2010/main" val="353047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43315" y="0"/>
            <a:ext cx="13525595" cy="785794"/>
          </a:xfrm>
        </p:spPr>
        <p:txBody>
          <a:bodyPr>
            <a:normAutofit/>
          </a:bodyPr>
          <a:lstStyle/>
          <a:p>
            <a:r>
              <a:rPr lang="vi-VN" sz="3200" b="1" i="1" dirty="0"/>
              <a:t>a. Các </a:t>
            </a:r>
            <a:r>
              <a:rPr lang="en-US" sz="3200" b="1" i="1" dirty="0"/>
              <a:t>                  </a:t>
            </a:r>
            <a:r>
              <a:rPr lang="vi-VN" sz="3200" b="1" i="1" dirty="0"/>
              <a:t>trò chơi tại Dragon park</a:t>
            </a:r>
          </a:p>
        </p:txBody>
      </p:sp>
      <p:sp>
        <p:nvSpPr>
          <p:cNvPr id="6" name="Content Placeholder 5"/>
          <p:cNvSpPr>
            <a:spLocks noGrp="1"/>
          </p:cNvSpPr>
          <p:nvPr>
            <p:ph idx="1"/>
          </p:nvPr>
        </p:nvSpPr>
        <p:spPr>
          <a:xfrm>
            <a:off x="650093" y="675861"/>
            <a:ext cx="10508974" cy="6182139"/>
          </a:xfrm>
        </p:spPr>
        <p:txBody>
          <a:bodyPr>
            <a:normAutofit fontScale="92500" lnSpcReduction="10000"/>
          </a:bodyPr>
          <a:lstStyle/>
          <a:p>
            <a:r>
              <a:rPr lang="en-US" sz="2000" dirty="0"/>
              <a:t>      </a:t>
            </a:r>
            <a:r>
              <a:rPr lang="vi-VN" sz="2000" dirty="0"/>
              <a:t>Là người ưa thích sự mạo hiểm, muốn thách thức giới hạn bản thân nhóm chúng tôi không thể bỏ </a:t>
            </a:r>
            <a:r>
              <a:rPr lang="en-US" sz="2000" dirty="0"/>
              <a:t>   </a:t>
            </a:r>
            <a:r>
              <a:rPr lang="vi-VN" sz="2000" dirty="0"/>
              <a:t>lỡ những trò chơi cảm giác mạnh như:</a:t>
            </a:r>
          </a:p>
          <a:p>
            <a:pPr>
              <a:buNone/>
            </a:pPr>
            <a:r>
              <a:rPr lang="vi-VN" sz="2000" b="1" i="1" dirty="0"/>
              <a:t>  - Phi long thần tốc</a:t>
            </a:r>
          </a:p>
          <a:p>
            <a:endParaRPr lang="vi-VN" sz="2000" dirty="0"/>
          </a:p>
          <a:p>
            <a:endParaRPr lang="vi-VN" sz="2000" dirty="0"/>
          </a:p>
          <a:p>
            <a:endParaRPr lang="vi-VN" sz="2000" dirty="0"/>
          </a:p>
          <a:p>
            <a:endParaRPr lang="vi-VN" sz="2000" dirty="0"/>
          </a:p>
          <a:p>
            <a:endParaRPr lang="vi-VN" sz="2000" dirty="0"/>
          </a:p>
          <a:p>
            <a:endParaRPr lang="vi-VN" sz="2000" dirty="0"/>
          </a:p>
          <a:p>
            <a:endParaRPr lang="vi-VN" sz="2000" dirty="0"/>
          </a:p>
          <a:p>
            <a:endParaRPr lang="vi-VN" sz="2000" dirty="0"/>
          </a:p>
          <a:p>
            <a:endParaRPr lang="vi-VN" sz="2000" dirty="0"/>
          </a:p>
          <a:p>
            <a:endParaRPr lang="vi-VN" sz="2000" dirty="0"/>
          </a:p>
          <a:p>
            <a:pPr>
              <a:buNone/>
            </a:pPr>
            <a:r>
              <a:rPr lang="vi-VN" sz="2000" dirty="0"/>
              <a:t>         </a:t>
            </a:r>
          </a:p>
          <a:p>
            <a:pPr>
              <a:buNone/>
            </a:pPr>
            <a:r>
              <a:rPr lang="vi-VN" sz="2000" dirty="0"/>
              <a:t>          Đây là tàu lượn siêu tốc dài nhất châu Á với độ dài đường ray lên tới 1,1 km. Phi long thần tốc có sức chứa tới 32 người cho một lần chạy với vận tốc trung bình là 60 km/h và tối đa là 105 km/h.</a:t>
            </a:r>
          </a:p>
        </p:txBody>
      </p:sp>
      <p:pic>
        <p:nvPicPr>
          <p:cNvPr id="2" name="Picture 3">
            <a:extLst>
              <a:ext uri="{FF2B5EF4-FFF2-40B4-BE49-F238E27FC236}">
                <a16:creationId xmlns:a16="http://schemas.microsoft.com/office/drawing/2014/main" xmlns="" id="{3D8E9868-033D-FB47-A082-D14FB90629A1}"/>
              </a:ext>
            </a:extLst>
          </p:cNvPr>
          <p:cNvPicPr>
            <a:picLocks noChangeAspect="1"/>
          </p:cNvPicPr>
          <p:nvPr/>
        </p:nvPicPr>
        <p:blipFill>
          <a:blip r:embed="rId2"/>
          <a:stretch>
            <a:fillRect/>
          </a:stretch>
        </p:blipFill>
        <p:spPr>
          <a:xfrm>
            <a:off x="3408702" y="1971326"/>
            <a:ext cx="5374596" cy="35912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84963192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38631" y="714356"/>
            <a:ext cx="11715832" cy="703282"/>
          </a:xfrm>
        </p:spPr>
        <p:txBody>
          <a:bodyPr>
            <a:normAutofit fontScale="90000"/>
          </a:bodyPr>
          <a:lstStyle/>
          <a:p>
            <a:r>
              <a:rPr lang="vi-VN" sz="2000" i="1" dirty="0"/>
              <a:t/>
            </a:r>
            <a:br>
              <a:rPr lang="vi-VN" sz="2000" i="1" dirty="0"/>
            </a:br>
            <a:r>
              <a:rPr lang="vi-VN" sz="1800" dirty="0"/>
              <a:t/>
            </a:r>
            <a:br>
              <a:rPr lang="vi-VN" sz="1800" dirty="0"/>
            </a:br>
            <a:r>
              <a:rPr lang="vi-VN" sz="1800" b="0" dirty="0"/>
              <a:t> </a:t>
            </a:r>
            <a:br>
              <a:rPr lang="vi-VN" sz="1800" b="0" dirty="0"/>
            </a:br>
            <a:r>
              <a:rPr lang="vi-VN" sz="1800" b="0" dirty="0"/>
              <a:t/>
            </a:r>
            <a:br>
              <a:rPr lang="vi-VN" sz="1800" b="0" dirty="0"/>
            </a:br>
            <a:r>
              <a:rPr lang="vi-VN" sz="1800" b="0" dirty="0"/>
              <a:t/>
            </a:r>
            <a:br>
              <a:rPr lang="vi-VN" sz="1800" b="0" dirty="0"/>
            </a:br>
            <a:r>
              <a:rPr lang="vi-VN" sz="1800" b="0" dirty="0"/>
              <a:t/>
            </a:r>
            <a:br>
              <a:rPr lang="vi-VN" sz="1800" b="0" dirty="0"/>
            </a:br>
            <a:r>
              <a:rPr lang="vi-VN" sz="1800" b="0" dirty="0"/>
              <a:t/>
            </a:r>
            <a:br>
              <a:rPr lang="vi-VN" sz="1800" b="0" dirty="0"/>
            </a:br>
            <a:r>
              <a:rPr lang="vi-VN" sz="1800" b="0" dirty="0"/>
              <a:t/>
            </a:r>
            <a:br>
              <a:rPr lang="vi-VN" sz="1800" b="0" dirty="0"/>
            </a:br>
            <a:r>
              <a:rPr lang="vi-VN" sz="1800" b="0" dirty="0"/>
              <a:t/>
            </a:r>
            <a:br>
              <a:rPr lang="vi-VN" sz="1800" b="0" dirty="0"/>
            </a:br>
            <a:r>
              <a:rPr lang="vi-VN" sz="1800" b="0" dirty="0"/>
              <a:t/>
            </a:r>
            <a:br>
              <a:rPr lang="vi-VN" sz="1800" b="0" dirty="0"/>
            </a:br>
            <a:r>
              <a:rPr lang="vi-VN" sz="1800" b="0" dirty="0"/>
              <a:t/>
            </a:r>
            <a:br>
              <a:rPr lang="vi-VN" sz="1800" b="0" dirty="0"/>
            </a:br>
            <a:r>
              <a:rPr lang="vi-VN" sz="1800" b="0" dirty="0"/>
              <a:t/>
            </a:r>
            <a:br>
              <a:rPr lang="vi-VN" sz="1800" b="0" dirty="0"/>
            </a:br>
            <a:r>
              <a:rPr lang="vi-VN" sz="1800" b="0" dirty="0"/>
              <a:t/>
            </a:r>
            <a:br>
              <a:rPr lang="vi-VN" sz="1800" b="0" dirty="0"/>
            </a:br>
            <a:r>
              <a:rPr lang="vi-VN" sz="1800" b="0" dirty="0"/>
              <a:t/>
            </a:r>
            <a:br>
              <a:rPr lang="vi-VN" sz="1800" b="0" dirty="0"/>
            </a:br>
            <a:r>
              <a:rPr lang="en-US" sz="1800" b="0" dirty="0"/>
              <a:t>                                                                                        </a:t>
            </a:r>
            <a:r>
              <a:rPr lang="vi-VN" sz="2200" b="1" i="1" dirty="0"/>
              <a:t>- Theo dấu chân rồng</a:t>
            </a:r>
            <a:r>
              <a:rPr lang="vi-VN" sz="1800" b="0" dirty="0"/>
              <a:t/>
            </a:r>
            <a:br>
              <a:rPr lang="vi-VN" sz="1800" b="0" dirty="0"/>
            </a:br>
            <a:r>
              <a:rPr lang="vi-VN" sz="1800" b="0" dirty="0"/>
              <a:t/>
            </a:r>
            <a:br>
              <a:rPr lang="vi-VN" sz="1800" b="0" dirty="0"/>
            </a:br>
            <a:r>
              <a:rPr lang="vi-VN" sz="1800" b="0" dirty="0"/>
              <a:t/>
            </a:r>
            <a:br>
              <a:rPr lang="vi-VN" sz="1800" b="0" dirty="0"/>
            </a:br>
            <a:r>
              <a:rPr lang="vi-VN" sz="1800" b="0" dirty="0"/>
              <a:t/>
            </a:r>
            <a:br>
              <a:rPr lang="vi-VN" sz="1800" b="0" dirty="0"/>
            </a:br>
            <a:r>
              <a:rPr lang="vi-VN" sz="1800" b="0" dirty="0"/>
              <a:t/>
            </a:r>
            <a:br>
              <a:rPr lang="vi-VN" sz="1800" b="0" dirty="0"/>
            </a:br>
            <a:r>
              <a:rPr lang="vi-VN" sz="1800" b="0" dirty="0"/>
              <a:t>                </a:t>
            </a:r>
            <a:r>
              <a:rPr lang="vi-VN" sz="2000" dirty="0">
                <a:latin typeface="+mn-lt"/>
              </a:rPr>
              <a:t/>
            </a:r>
            <a:br>
              <a:rPr lang="vi-VN" sz="2000" dirty="0">
                <a:latin typeface="+mn-lt"/>
              </a:rPr>
            </a:br>
            <a:r>
              <a:rPr lang="vi-VN" sz="1800" dirty="0"/>
              <a:t/>
            </a:r>
            <a:br>
              <a:rPr lang="vi-VN" sz="1800" dirty="0"/>
            </a:br>
            <a:r>
              <a:rPr lang="vi-VN" sz="1800" dirty="0"/>
              <a:t/>
            </a:r>
            <a:br>
              <a:rPr lang="vi-VN" sz="1800" dirty="0"/>
            </a:br>
            <a:r>
              <a:rPr lang="vi-VN" sz="1800" dirty="0"/>
              <a:t/>
            </a:r>
            <a:br>
              <a:rPr lang="vi-VN" sz="1800" dirty="0"/>
            </a:br>
            <a:r>
              <a:rPr lang="vi-VN" sz="1800" dirty="0"/>
              <a:t/>
            </a:r>
            <a:br>
              <a:rPr lang="vi-VN" sz="1800" dirty="0"/>
            </a:br>
            <a:r>
              <a:rPr lang="vi-VN" sz="1800" dirty="0"/>
              <a:t/>
            </a:r>
            <a:br>
              <a:rPr lang="vi-VN" sz="1800" dirty="0"/>
            </a:br>
            <a:r>
              <a:rPr lang="vi-VN" sz="1800" dirty="0"/>
              <a:t/>
            </a:r>
            <a:br>
              <a:rPr lang="vi-VN" sz="1800" dirty="0"/>
            </a:br>
            <a:r>
              <a:rPr lang="vi-VN" sz="1800" dirty="0"/>
              <a:t/>
            </a:r>
            <a:br>
              <a:rPr lang="vi-VN" sz="1800" dirty="0"/>
            </a:br>
            <a:r>
              <a:rPr lang="vi-VN" sz="1800" dirty="0"/>
              <a:t/>
            </a:r>
            <a:br>
              <a:rPr lang="vi-VN" sz="1800" dirty="0"/>
            </a:br>
            <a:r>
              <a:rPr lang="vi-VN" sz="1800" dirty="0"/>
              <a:t/>
            </a:r>
            <a:br>
              <a:rPr lang="vi-VN" sz="1800" dirty="0"/>
            </a:br>
            <a:r>
              <a:rPr lang="vi-VN" sz="1800" dirty="0"/>
              <a:t/>
            </a:r>
            <a:br>
              <a:rPr lang="vi-VN" sz="1800" dirty="0"/>
            </a:br>
            <a:r>
              <a:rPr lang="vi-VN" sz="1800" dirty="0"/>
              <a:t/>
            </a:r>
            <a:br>
              <a:rPr lang="vi-VN" sz="1800" dirty="0"/>
            </a:br>
            <a:r>
              <a:rPr lang="vi-VN" sz="1800" dirty="0"/>
              <a:t/>
            </a:r>
            <a:br>
              <a:rPr lang="vi-VN" sz="1800" dirty="0"/>
            </a:br>
            <a:endParaRPr lang="vi-VN" sz="1800" dirty="0"/>
          </a:p>
        </p:txBody>
      </p:sp>
      <p:sp>
        <p:nvSpPr>
          <p:cNvPr id="6" name="Content Placeholder 5"/>
          <p:cNvSpPr>
            <a:spLocks noGrp="1"/>
          </p:cNvSpPr>
          <p:nvPr>
            <p:ph idx="1"/>
          </p:nvPr>
        </p:nvSpPr>
        <p:spPr>
          <a:xfrm>
            <a:off x="1179444" y="3571876"/>
            <a:ext cx="10441096" cy="2857520"/>
          </a:xfrm>
        </p:spPr>
        <p:txBody>
          <a:bodyPr>
            <a:normAutofit/>
          </a:bodyPr>
          <a:lstStyle/>
          <a:p>
            <a:pPr algn="just">
              <a:buNone/>
            </a:pPr>
            <a:r>
              <a:rPr lang="en-US" dirty="0"/>
              <a:t>                                  </a:t>
            </a:r>
          </a:p>
          <a:p>
            <a:pPr algn="just">
              <a:buNone/>
            </a:pPr>
            <a:endParaRPr lang="en-US" sz="2200" dirty="0"/>
          </a:p>
          <a:p>
            <a:pPr algn="just">
              <a:buNone/>
            </a:pPr>
            <a:r>
              <a:rPr lang="vi-VN" sz="2200" dirty="0"/>
              <a:t>  Trò chơi này giống như tên gọi của nó. Cụ thể bạn sẽ được trải nghiệm cảm giác đứng trên những bước chân rồng, cùng bay lượn qua những cung đường cheo leo xoắn ốc, nhảy múa trên không trung.</a:t>
            </a:r>
          </a:p>
          <a:p>
            <a:pPr algn="just">
              <a:buNone/>
            </a:pPr>
            <a:endParaRPr lang="vi-VN" dirty="0"/>
          </a:p>
          <a:p>
            <a:pPr>
              <a:buNone/>
            </a:pPr>
            <a:endParaRPr lang="vi-VN" dirty="0"/>
          </a:p>
          <a:p>
            <a:pPr>
              <a:buNone/>
            </a:pPr>
            <a:endParaRPr lang="vi-VN" dirty="0"/>
          </a:p>
          <a:p>
            <a:pPr>
              <a:buNone/>
            </a:pPr>
            <a:endParaRPr lang="vi-VN" dirty="0"/>
          </a:p>
          <a:p>
            <a:pPr>
              <a:buNone/>
            </a:pPr>
            <a:endParaRPr lang="vi-VN" dirty="0"/>
          </a:p>
        </p:txBody>
      </p:sp>
      <p:pic>
        <p:nvPicPr>
          <p:cNvPr id="2" name="Hình ảnh 2">
            <a:extLst>
              <a:ext uri="{FF2B5EF4-FFF2-40B4-BE49-F238E27FC236}">
                <a16:creationId xmlns:a16="http://schemas.microsoft.com/office/drawing/2014/main" xmlns="" id="{2661002C-F0F8-7943-AAAD-1DE6CB5D3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007" y="363393"/>
            <a:ext cx="4842993" cy="3208483"/>
          </a:xfrm>
          <a:prstGeom prst="rect">
            <a:avLst/>
          </a:prstGeom>
          <a:ln>
            <a:noFill/>
          </a:ln>
          <a:effectLst>
            <a:softEdge rad="112500"/>
          </a:effectLst>
        </p:spPr>
      </p:pic>
      <p:pic>
        <p:nvPicPr>
          <p:cNvPr id="5" name="Hình ảnh 6">
            <a:extLst>
              <a:ext uri="{FF2B5EF4-FFF2-40B4-BE49-F238E27FC236}">
                <a16:creationId xmlns:a16="http://schemas.microsoft.com/office/drawing/2014/main" xmlns="" id="{78C1AAC9-8FEF-564B-87DC-CCDA0E735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815" y="428604"/>
            <a:ext cx="4812725" cy="3208483"/>
          </a:xfrm>
          <a:prstGeom prst="rect">
            <a:avLst/>
          </a:prstGeom>
          <a:ln>
            <a:noFill/>
          </a:ln>
          <a:effectLst>
            <a:softEdge rad="112500"/>
          </a:effectLst>
        </p:spPr>
      </p:pic>
    </p:spTree>
    <p:extLst>
      <p:ext uri="{BB962C8B-B14F-4D97-AF65-F5344CB8AC3E}">
        <p14:creationId xmlns:p14="http://schemas.microsoft.com/office/powerpoint/2010/main" val="164689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74638"/>
            <a:ext cx="3581387" cy="868346"/>
          </a:xfrm>
        </p:spPr>
        <p:txBody>
          <a:bodyPr>
            <a:normAutofit/>
          </a:bodyPr>
          <a:lstStyle/>
          <a:p>
            <a:r>
              <a:rPr lang="vi-VN" sz="2000" b="1" i="1" dirty="0"/>
              <a:t>- Tê giác cuồng nộ</a:t>
            </a:r>
          </a:p>
        </p:txBody>
      </p:sp>
      <p:sp>
        <p:nvSpPr>
          <p:cNvPr id="6" name="Content Placeholder 5"/>
          <p:cNvSpPr>
            <a:spLocks noGrp="1"/>
          </p:cNvSpPr>
          <p:nvPr>
            <p:ph idx="1"/>
          </p:nvPr>
        </p:nvSpPr>
        <p:spPr>
          <a:xfrm>
            <a:off x="859809" y="2285992"/>
            <a:ext cx="10855980" cy="4214842"/>
          </a:xfrm>
        </p:spPr>
        <p:txBody>
          <a:bodyPr>
            <a:normAutofit/>
          </a:bodyPr>
          <a:lstStyle/>
          <a:p>
            <a:pPr>
              <a:buNone/>
            </a:pPr>
            <a:endParaRPr lang="vi-VN" dirty="0"/>
          </a:p>
          <a:p>
            <a:pPr>
              <a:buNone/>
            </a:pPr>
            <a:endParaRPr lang="vi-VN" dirty="0"/>
          </a:p>
          <a:p>
            <a:pPr>
              <a:buNone/>
            </a:pPr>
            <a:endParaRPr lang="vi-VN" dirty="0"/>
          </a:p>
          <a:p>
            <a:pPr>
              <a:buNone/>
            </a:pPr>
            <a:endParaRPr lang="vi-VN" dirty="0"/>
          </a:p>
          <a:p>
            <a:pPr>
              <a:buNone/>
            </a:pPr>
            <a:r>
              <a:rPr lang="vi-VN" dirty="0"/>
              <a:t> </a:t>
            </a:r>
          </a:p>
          <a:p>
            <a:pPr algn="just">
              <a:buNone/>
            </a:pPr>
            <a:r>
              <a:rPr lang="vi-VN" sz="2000" dirty="0"/>
              <a:t>   </a:t>
            </a:r>
            <a:r>
              <a:rPr lang="en-US" sz="2000" dirty="0"/>
              <a:t> </a:t>
            </a:r>
          </a:p>
          <a:p>
            <a:pPr algn="just">
              <a:buNone/>
            </a:pPr>
            <a:endParaRPr lang="en-US" dirty="0"/>
          </a:p>
          <a:p>
            <a:pPr algn="just">
              <a:buNone/>
            </a:pPr>
            <a:r>
              <a:rPr lang="vi-VN" sz="2000" dirty="0"/>
              <a:t>     Tê giác cuồng nộ sẽ thử thách sự dũng cảm của bạn khi ngồi trên chiếc sừng tê giác khổng lồ bay lên và xoay tròn 360 độ trên không trung và rơi tự do với tốc độ 65 km/h sẽ mang đến cho bạn cảm giác phấn khích tột độ mà bạn chưa từng trải nghiệm.</a:t>
            </a:r>
          </a:p>
          <a:p>
            <a:pPr algn="just">
              <a:buNone/>
            </a:pPr>
            <a:endParaRPr lang="vi-VN" sz="2000" dirty="0"/>
          </a:p>
          <a:p>
            <a:pPr>
              <a:buNone/>
            </a:pPr>
            <a:endParaRPr lang="vi-VN" dirty="0"/>
          </a:p>
          <a:p>
            <a:pPr>
              <a:buNone/>
            </a:pPr>
            <a:endParaRPr lang="vi-VN" dirty="0"/>
          </a:p>
          <a:p>
            <a:pPr>
              <a:buNone/>
            </a:pPr>
            <a:endParaRPr lang="vi-VN" dirty="0"/>
          </a:p>
          <a:p>
            <a:pPr>
              <a:buNone/>
            </a:pPr>
            <a:endParaRPr lang="vi-VN" dirty="0"/>
          </a:p>
        </p:txBody>
      </p:sp>
      <p:pic>
        <p:nvPicPr>
          <p:cNvPr id="2" name="Hình ảnh 2">
            <a:extLst>
              <a:ext uri="{FF2B5EF4-FFF2-40B4-BE49-F238E27FC236}">
                <a16:creationId xmlns:a16="http://schemas.microsoft.com/office/drawing/2014/main" xmlns="" id="{6EB0FE83-EFC1-F943-8E95-4A150440F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181" y="1277696"/>
            <a:ext cx="3581387" cy="3581387"/>
          </a:xfrm>
          <a:prstGeom prst="rect">
            <a:avLst/>
          </a:prstGeom>
          <a:ln>
            <a:noFill/>
          </a:ln>
          <a:effectLst>
            <a:softEdge rad="112500"/>
          </a:effectLst>
        </p:spPr>
      </p:pic>
      <p:pic>
        <p:nvPicPr>
          <p:cNvPr id="4" name="Hình ảnh 6">
            <a:extLst>
              <a:ext uri="{FF2B5EF4-FFF2-40B4-BE49-F238E27FC236}">
                <a16:creationId xmlns:a16="http://schemas.microsoft.com/office/drawing/2014/main" xmlns="" id="{C817190C-4EC5-7B4E-BB6B-ADE366A679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7940" y="1277695"/>
            <a:ext cx="5369658" cy="3581388"/>
          </a:xfrm>
          <a:prstGeom prst="rect">
            <a:avLst/>
          </a:prstGeom>
          <a:ln>
            <a:noFill/>
          </a:ln>
          <a:effectLst>
            <a:softEdge rad="112500"/>
          </a:effectLst>
        </p:spPr>
      </p:pic>
    </p:spTree>
    <p:extLst>
      <p:ext uri="{BB962C8B-B14F-4D97-AF65-F5344CB8AC3E}">
        <p14:creationId xmlns:p14="http://schemas.microsoft.com/office/powerpoint/2010/main" val="3876093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2328884" y="329250"/>
            <a:ext cx="85746" cy="513711"/>
          </a:xfrm>
        </p:spPr>
        <p:txBody>
          <a:bodyPr>
            <a:normAutofit fontScale="90000"/>
          </a:bodyPr>
          <a:lstStyle/>
          <a:p>
            <a:endParaRPr lang="vi-VN" dirty="0"/>
          </a:p>
        </p:txBody>
      </p:sp>
      <p:sp>
        <p:nvSpPr>
          <p:cNvPr id="3" name="Content Placeholder 2"/>
          <p:cNvSpPr>
            <a:spLocks noGrp="1"/>
          </p:cNvSpPr>
          <p:nvPr>
            <p:ph idx="1"/>
          </p:nvPr>
        </p:nvSpPr>
        <p:spPr>
          <a:xfrm>
            <a:off x="0" y="142852"/>
            <a:ext cx="11729102" cy="6715148"/>
          </a:xfrm>
        </p:spPr>
        <p:txBody>
          <a:bodyPr>
            <a:normAutofit/>
          </a:bodyPr>
          <a:lstStyle/>
          <a:p>
            <a:pPr algn="r"/>
            <a:r>
              <a:rPr lang="en-US" sz="2000" dirty="0">
                <a:solidFill>
                  <a:schemeClr val="tx1"/>
                </a:solidFill>
              </a:rPr>
              <a:t>        </a:t>
            </a:r>
            <a:r>
              <a:rPr lang="vi-VN" sz="2000" dirty="0">
                <a:solidFill>
                  <a:schemeClr val="tx1"/>
                </a:solidFill>
              </a:rPr>
              <a:t>Ngoài tại Dragon park còn có nhiều trò chơi dành cho những bạn không ưa thích trò chơi mạo hiểm</a:t>
            </a:r>
            <a:r>
              <a:rPr lang="en-US" sz="2000" dirty="0">
                <a:solidFill>
                  <a:schemeClr val="tx1"/>
                </a:solidFill>
              </a:rPr>
              <a:t>  </a:t>
            </a:r>
            <a:r>
              <a:rPr lang="vi-VN" sz="2000" dirty="0">
                <a:solidFill>
                  <a:schemeClr val="tx1"/>
                </a:solidFill>
              </a:rPr>
              <a:t>như: vũ điệu cốc xoay, du thuyền nhiệt đới, đu quay diệu kì, bò sát đụng độ...</a:t>
            </a:r>
          </a:p>
          <a:p>
            <a:pPr algn="r">
              <a:buNone/>
            </a:pPr>
            <a:endParaRPr lang="vi-VN" sz="2000" dirty="0">
              <a:solidFill>
                <a:schemeClr val="tx1"/>
              </a:solidFill>
            </a:endParaRPr>
          </a:p>
        </p:txBody>
      </p:sp>
      <p:pic>
        <p:nvPicPr>
          <p:cNvPr id="2054" name="Picture 6" descr="C:\Users\user\Pictures\22TRIPNOW_VN(2).jpg"/>
          <p:cNvPicPr>
            <a:picLocks noChangeAspect="1" noChangeArrowheads="1"/>
          </p:cNvPicPr>
          <p:nvPr/>
        </p:nvPicPr>
        <p:blipFill>
          <a:blip r:embed="rId2" cstate="print"/>
          <a:srcRect/>
          <a:stretch>
            <a:fillRect/>
          </a:stretch>
        </p:blipFill>
        <p:spPr bwMode="auto">
          <a:xfrm>
            <a:off x="7243604" y="4067969"/>
            <a:ext cx="4251284" cy="25619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Hình ảnh 4">
            <a:extLst>
              <a:ext uri="{FF2B5EF4-FFF2-40B4-BE49-F238E27FC236}">
                <a16:creationId xmlns:a16="http://schemas.microsoft.com/office/drawing/2014/main" xmlns="" id="{BDA88B98-79D1-EE43-BC12-D2ADC99882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2574" y="1219914"/>
            <a:ext cx="3493344" cy="2620009"/>
          </a:xfrm>
          <a:prstGeom prst="rect">
            <a:avLst/>
          </a:prstGeom>
          <a:ln>
            <a:noFill/>
          </a:ln>
          <a:effectLst>
            <a:outerShdw blurRad="190500" algn="tl" rotWithShape="0">
              <a:srgbClr val="000000">
                <a:alpha val="70000"/>
              </a:srgbClr>
            </a:outerShdw>
          </a:effectLst>
        </p:spPr>
      </p:pic>
      <p:pic>
        <p:nvPicPr>
          <p:cNvPr id="6" name="Hình ảnh 6">
            <a:extLst>
              <a:ext uri="{FF2B5EF4-FFF2-40B4-BE49-F238E27FC236}">
                <a16:creationId xmlns:a16="http://schemas.microsoft.com/office/drawing/2014/main" xmlns="" id="{745EA747-0E93-F34B-836A-C72D622F9F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4293" y="1999435"/>
            <a:ext cx="4907967" cy="36809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157347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D3426D-02CA-4F14-B983-C08C96B740F8}"/>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NHÓM : </a:t>
            </a:r>
            <a:r>
              <a:rPr lang="en-US" dirty="0" err="1">
                <a:effectLst>
                  <a:outerShdw blurRad="38100" dist="38100" dir="2700000" algn="tl">
                    <a:srgbClr val="000000">
                      <a:alpha val="43137"/>
                    </a:srgbClr>
                  </a:outerShdw>
                </a:effectLst>
              </a:rPr>
              <a:t>LớP</a:t>
            </a:r>
            <a:r>
              <a:rPr lang="en-US" dirty="0">
                <a:effectLst>
                  <a:outerShdw blurRad="38100" dist="38100" dir="2700000" algn="tl">
                    <a:srgbClr val="000000">
                      <a:alpha val="43137"/>
                    </a:srgbClr>
                  </a:outerShdw>
                </a:effectLst>
              </a:rPr>
              <a:t> 11a1</a:t>
            </a:r>
          </a:p>
        </p:txBody>
      </p:sp>
      <p:sp>
        <p:nvSpPr>
          <p:cNvPr id="3" name="Content Placeholder 2">
            <a:extLst>
              <a:ext uri="{FF2B5EF4-FFF2-40B4-BE49-F238E27FC236}">
                <a16:creationId xmlns:a16="http://schemas.microsoft.com/office/drawing/2014/main" xmlns="" id="{B712B5E6-E2B2-4EAE-8928-B404B5D5A0B0}"/>
              </a:ext>
            </a:extLst>
          </p:cNvPr>
          <p:cNvSpPr>
            <a:spLocks noGrp="1"/>
          </p:cNvSpPr>
          <p:nvPr>
            <p:ph idx="1"/>
          </p:nvPr>
        </p:nvSpPr>
        <p:spPr>
          <a:xfrm>
            <a:off x="2013678" y="2577548"/>
            <a:ext cx="10178322" cy="3593591"/>
          </a:xfrm>
        </p:spPr>
        <p:txBody>
          <a:bodyPr>
            <a:normAutofit/>
          </a:bodyPr>
          <a:lstStyle/>
          <a:p>
            <a:pPr marL="0" indent="0">
              <a:buNone/>
            </a:pPr>
            <a:r>
              <a:rPr lang="en-US" sz="2800" dirty="0" err="1">
                <a:solidFill>
                  <a:schemeClr val="tx1"/>
                </a:solidFill>
                <a:effectLst>
                  <a:outerShdw blurRad="38100" dist="38100" dir="2700000" algn="tl">
                    <a:srgbClr val="000000">
                      <a:alpha val="43137"/>
                    </a:srgbClr>
                  </a:outerShdw>
                </a:effectLst>
              </a:rPr>
              <a:t>Thành</a:t>
            </a:r>
            <a:r>
              <a:rPr lang="en-US" sz="2800" dirty="0">
                <a:solidFill>
                  <a:schemeClr val="tx1"/>
                </a:solidFill>
                <a:effectLst>
                  <a:outerShdw blurRad="38100" dist="38100" dir="2700000" algn="tl">
                    <a:srgbClr val="000000">
                      <a:alpha val="43137"/>
                    </a:srgbClr>
                  </a:outerShdw>
                </a:effectLst>
              </a:rPr>
              <a:t> </a:t>
            </a:r>
            <a:r>
              <a:rPr lang="en-US" sz="2800" dirty="0" err="1">
                <a:solidFill>
                  <a:schemeClr val="tx1"/>
                </a:solidFill>
                <a:effectLst>
                  <a:outerShdw blurRad="38100" dist="38100" dir="2700000" algn="tl">
                    <a:srgbClr val="000000">
                      <a:alpha val="43137"/>
                    </a:srgbClr>
                  </a:outerShdw>
                </a:effectLst>
              </a:rPr>
              <a:t>viên</a:t>
            </a:r>
            <a:r>
              <a:rPr lang="en-US" sz="2800" dirty="0">
                <a:solidFill>
                  <a:schemeClr val="tx1"/>
                </a:solidFill>
                <a:effectLst>
                  <a:outerShdw blurRad="38100" dist="38100" dir="2700000" algn="tl">
                    <a:srgbClr val="000000">
                      <a:alpha val="43137"/>
                    </a:srgbClr>
                  </a:outerShdw>
                </a:effectLst>
              </a:rPr>
              <a:t>: 1. </a:t>
            </a:r>
            <a:r>
              <a:rPr lang="en-US" sz="2800" dirty="0" err="1">
                <a:solidFill>
                  <a:schemeClr val="tx1"/>
                </a:solidFill>
                <a:effectLst>
                  <a:outerShdw blurRad="38100" dist="38100" dir="2700000" algn="tl">
                    <a:srgbClr val="000000">
                      <a:alpha val="43137"/>
                    </a:srgbClr>
                  </a:outerShdw>
                </a:effectLst>
              </a:rPr>
              <a:t>Nguyễn</a:t>
            </a:r>
            <a:r>
              <a:rPr lang="en-US" sz="2800" dirty="0">
                <a:solidFill>
                  <a:schemeClr val="tx1"/>
                </a:solidFill>
                <a:effectLst>
                  <a:outerShdw blurRad="38100" dist="38100" dir="2700000" algn="tl">
                    <a:srgbClr val="000000">
                      <a:alpha val="43137"/>
                    </a:srgbClr>
                  </a:outerShdw>
                </a:effectLst>
              </a:rPr>
              <a:t> </a:t>
            </a:r>
            <a:r>
              <a:rPr lang="en-US" sz="2800" dirty="0" err="1">
                <a:solidFill>
                  <a:schemeClr val="tx1"/>
                </a:solidFill>
                <a:effectLst>
                  <a:outerShdw blurRad="38100" dist="38100" dir="2700000" algn="tl">
                    <a:srgbClr val="000000">
                      <a:alpha val="43137"/>
                    </a:srgbClr>
                  </a:outerShdw>
                </a:effectLst>
              </a:rPr>
              <a:t>Thị</a:t>
            </a:r>
            <a:r>
              <a:rPr lang="en-US" sz="2800" dirty="0">
                <a:solidFill>
                  <a:schemeClr val="tx1"/>
                </a:solidFill>
                <a:effectLst>
                  <a:outerShdw blurRad="38100" dist="38100" dir="2700000" algn="tl">
                    <a:srgbClr val="000000">
                      <a:alpha val="43137"/>
                    </a:srgbClr>
                  </a:outerShdw>
                </a:effectLst>
              </a:rPr>
              <a:t> Mai H</a:t>
            </a:r>
            <a:r>
              <a:rPr lang="vi-VN" sz="2800" dirty="0">
                <a:solidFill>
                  <a:schemeClr val="tx1"/>
                </a:solidFill>
                <a:effectLst>
                  <a:outerShdw blurRad="38100" dist="38100" dir="2700000" algn="tl">
                    <a:srgbClr val="000000">
                      <a:alpha val="43137"/>
                    </a:srgbClr>
                  </a:outerShdw>
                </a:effectLst>
              </a:rPr>
              <a:t>ư</a:t>
            </a:r>
            <a:r>
              <a:rPr lang="en-US" sz="2800" dirty="0" err="1">
                <a:solidFill>
                  <a:schemeClr val="tx1"/>
                </a:solidFill>
                <a:effectLst>
                  <a:outerShdw blurRad="38100" dist="38100" dir="2700000" algn="tl">
                    <a:srgbClr val="000000">
                      <a:alpha val="43137"/>
                    </a:srgbClr>
                  </a:outerShdw>
                </a:effectLst>
              </a:rPr>
              <a:t>ơng</a:t>
            </a:r>
            <a:r>
              <a:rPr lang="en-US" sz="2800" dirty="0">
                <a:solidFill>
                  <a:schemeClr val="tx1"/>
                </a:solidFill>
                <a:effectLst>
                  <a:outerShdw blurRad="38100" dist="38100" dir="2700000" algn="tl">
                    <a:srgbClr val="000000">
                      <a:alpha val="43137"/>
                    </a:srgbClr>
                  </a:outerShdw>
                </a:effectLst>
              </a:rPr>
              <a:t> </a:t>
            </a:r>
          </a:p>
          <a:p>
            <a:pPr marL="0" indent="0">
              <a:buNone/>
            </a:pPr>
            <a:r>
              <a:rPr lang="en-US" sz="2800" dirty="0">
                <a:solidFill>
                  <a:schemeClr val="tx1"/>
                </a:solidFill>
                <a:effectLst>
                  <a:outerShdw blurRad="38100" dist="38100" dir="2700000" algn="tl">
                    <a:srgbClr val="000000">
                      <a:alpha val="43137"/>
                    </a:srgbClr>
                  </a:outerShdw>
                </a:effectLst>
              </a:rPr>
              <a:t>                    2. </a:t>
            </a:r>
            <a:r>
              <a:rPr lang="en-US" sz="2800" dirty="0" err="1">
                <a:solidFill>
                  <a:schemeClr val="tx1"/>
                </a:solidFill>
                <a:effectLst>
                  <a:outerShdw blurRad="38100" dist="38100" dir="2700000" algn="tl">
                    <a:srgbClr val="000000">
                      <a:alpha val="43137"/>
                    </a:srgbClr>
                  </a:outerShdw>
                </a:effectLst>
              </a:rPr>
              <a:t>Khúc</a:t>
            </a:r>
            <a:r>
              <a:rPr lang="en-US" sz="2800" dirty="0">
                <a:solidFill>
                  <a:schemeClr val="tx1"/>
                </a:solidFill>
                <a:effectLst>
                  <a:outerShdw blurRad="38100" dist="38100" dir="2700000" algn="tl">
                    <a:srgbClr val="000000">
                      <a:alpha val="43137"/>
                    </a:srgbClr>
                  </a:outerShdw>
                </a:effectLst>
              </a:rPr>
              <a:t> </a:t>
            </a:r>
            <a:r>
              <a:rPr lang="en-US" sz="2800" dirty="0" err="1">
                <a:solidFill>
                  <a:schemeClr val="tx1"/>
                </a:solidFill>
                <a:effectLst>
                  <a:outerShdw blurRad="38100" dist="38100" dir="2700000" algn="tl">
                    <a:srgbClr val="000000">
                      <a:alpha val="43137"/>
                    </a:srgbClr>
                  </a:outerShdw>
                </a:effectLst>
              </a:rPr>
              <a:t>Thị</a:t>
            </a:r>
            <a:r>
              <a:rPr lang="en-US" sz="2800" dirty="0">
                <a:solidFill>
                  <a:schemeClr val="tx1"/>
                </a:solidFill>
                <a:effectLst>
                  <a:outerShdw blurRad="38100" dist="38100" dir="2700000" algn="tl">
                    <a:srgbClr val="000000">
                      <a:alpha val="43137"/>
                    </a:srgbClr>
                  </a:outerShdw>
                </a:effectLst>
              </a:rPr>
              <a:t> Lan Anh</a:t>
            </a:r>
          </a:p>
          <a:p>
            <a:pPr marL="0" indent="0">
              <a:buNone/>
            </a:pPr>
            <a:r>
              <a:rPr lang="en-US" sz="2800" dirty="0">
                <a:solidFill>
                  <a:schemeClr val="tx1"/>
                </a:solidFill>
                <a:effectLst>
                  <a:outerShdw blurRad="38100" dist="38100" dir="2700000" algn="tl">
                    <a:srgbClr val="000000">
                      <a:alpha val="43137"/>
                    </a:srgbClr>
                  </a:outerShdw>
                </a:effectLst>
              </a:rPr>
              <a:t>                    3. </a:t>
            </a:r>
            <a:r>
              <a:rPr lang="en-US" sz="2800" dirty="0" err="1">
                <a:solidFill>
                  <a:schemeClr val="tx1"/>
                </a:solidFill>
                <a:effectLst>
                  <a:outerShdw blurRad="38100" dist="38100" dir="2700000" algn="tl">
                    <a:srgbClr val="000000">
                      <a:alpha val="43137"/>
                    </a:srgbClr>
                  </a:outerShdw>
                </a:effectLst>
              </a:rPr>
              <a:t>Nguyễn</a:t>
            </a:r>
            <a:r>
              <a:rPr lang="en-US" sz="2800" dirty="0">
                <a:solidFill>
                  <a:schemeClr val="tx1"/>
                </a:solidFill>
                <a:effectLst>
                  <a:outerShdw blurRad="38100" dist="38100" dir="2700000" algn="tl">
                    <a:srgbClr val="000000">
                      <a:alpha val="43137"/>
                    </a:srgbClr>
                  </a:outerShdw>
                </a:effectLst>
              </a:rPr>
              <a:t> </a:t>
            </a:r>
            <a:r>
              <a:rPr lang="en-US" sz="2800" dirty="0" err="1">
                <a:solidFill>
                  <a:schemeClr val="tx1"/>
                </a:solidFill>
                <a:effectLst>
                  <a:outerShdw blurRad="38100" dist="38100" dir="2700000" algn="tl">
                    <a:srgbClr val="000000">
                      <a:alpha val="43137"/>
                    </a:srgbClr>
                  </a:outerShdw>
                </a:effectLst>
              </a:rPr>
              <a:t>Đại</a:t>
            </a:r>
            <a:r>
              <a:rPr lang="en-US" sz="2800" dirty="0">
                <a:solidFill>
                  <a:schemeClr val="tx1"/>
                </a:solidFill>
                <a:effectLst>
                  <a:outerShdw blurRad="38100" dist="38100" dir="2700000" algn="tl">
                    <a:srgbClr val="000000">
                      <a:alpha val="43137"/>
                    </a:srgbClr>
                  </a:outerShdw>
                </a:effectLst>
              </a:rPr>
              <a:t> </a:t>
            </a:r>
            <a:r>
              <a:rPr lang="en-US" sz="2800" dirty="0" err="1">
                <a:solidFill>
                  <a:schemeClr val="tx1"/>
                </a:solidFill>
                <a:effectLst>
                  <a:outerShdw blurRad="38100" dist="38100" dir="2700000" algn="tl">
                    <a:srgbClr val="000000">
                      <a:alpha val="43137"/>
                    </a:srgbClr>
                  </a:outerShdw>
                </a:effectLst>
              </a:rPr>
              <a:t>Thành</a:t>
            </a:r>
            <a:endParaRPr lang="en-US" sz="2800" dirty="0">
              <a:solidFill>
                <a:schemeClr val="tx1"/>
              </a:solidFill>
              <a:effectLst>
                <a:outerShdw blurRad="38100" dist="38100" dir="2700000" algn="tl">
                  <a:srgbClr val="000000">
                    <a:alpha val="43137"/>
                  </a:srgbClr>
                </a:outerShdw>
              </a:effectLst>
            </a:endParaRPr>
          </a:p>
          <a:p>
            <a:pPr marL="0" indent="0">
              <a:buNone/>
            </a:pPr>
            <a:r>
              <a:rPr lang="en-US" sz="2800" dirty="0">
                <a:solidFill>
                  <a:schemeClr val="tx1"/>
                </a:solidFill>
                <a:effectLst>
                  <a:outerShdw blurRad="38100" dist="38100" dir="2700000" algn="tl">
                    <a:srgbClr val="000000">
                      <a:alpha val="43137"/>
                    </a:srgbClr>
                  </a:outerShdw>
                </a:effectLst>
              </a:rPr>
              <a:t>                    4. </a:t>
            </a:r>
            <a:r>
              <a:rPr lang="en-US" sz="2800" dirty="0" err="1">
                <a:solidFill>
                  <a:schemeClr val="tx1"/>
                </a:solidFill>
                <a:effectLst>
                  <a:outerShdw blurRad="38100" dist="38100" dir="2700000" algn="tl">
                    <a:srgbClr val="000000">
                      <a:alpha val="43137"/>
                    </a:srgbClr>
                  </a:outerShdw>
                </a:effectLst>
              </a:rPr>
              <a:t>Đoàn</a:t>
            </a:r>
            <a:r>
              <a:rPr lang="en-US" sz="2800" dirty="0">
                <a:solidFill>
                  <a:schemeClr val="tx1"/>
                </a:solidFill>
                <a:effectLst>
                  <a:outerShdw blurRad="38100" dist="38100" dir="2700000" algn="tl">
                    <a:srgbClr val="000000">
                      <a:alpha val="43137"/>
                    </a:srgbClr>
                  </a:outerShdw>
                </a:effectLst>
              </a:rPr>
              <a:t> Ph</a:t>
            </a:r>
            <a:r>
              <a:rPr lang="vi-VN" sz="2800" dirty="0">
                <a:solidFill>
                  <a:schemeClr val="tx1"/>
                </a:solidFill>
                <a:effectLst>
                  <a:outerShdw blurRad="38100" dist="38100" dir="2700000" algn="tl">
                    <a:srgbClr val="000000">
                      <a:alpha val="43137"/>
                    </a:srgbClr>
                  </a:outerShdw>
                </a:effectLst>
              </a:rPr>
              <a:t>ư</a:t>
            </a:r>
            <a:r>
              <a:rPr lang="en-US" sz="2800" dirty="0" err="1">
                <a:solidFill>
                  <a:schemeClr val="tx1"/>
                </a:solidFill>
                <a:effectLst>
                  <a:outerShdw blurRad="38100" dist="38100" dir="2700000" algn="tl">
                    <a:srgbClr val="000000">
                      <a:alpha val="43137"/>
                    </a:srgbClr>
                  </a:outerShdw>
                </a:effectLst>
              </a:rPr>
              <a:t>ơng</a:t>
            </a:r>
            <a:r>
              <a:rPr lang="en-US" sz="2800" dirty="0">
                <a:solidFill>
                  <a:schemeClr val="tx1"/>
                </a:solidFill>
                <a:effectLst>
                  <a:outerShdw blurRad="38100" dist="38100" dir="2700000" algn="tl">
                    <a:srgbClr val="000000">
                      <a:alpha val="43137"/>
                    </a:srgbClr>
                  </a:outerShdw>
                </a:effectLst>
              </a:rPr>
              <a:t> </a:t>
            </a:r>
            <a:r>
              <a:rPr lang="en-US" sz="2800" dirty="0" err="1">
                <a:solidFill>
                  <a:schemeClr val="tx1"/>
                </a:solidFill>
                <a:effectLst>
                  <a:outerShdw blurRad="38100" dist="38100" dir="2700000" algn="tl">
                    <a:srgbClr val="000000">
                      <a:alpha val="43137"/>
                    </a:srgbClr>
                  </a:outerShdw>
                </a:effectLst>
              </a:rPr>
              <a:t>Thảo</a:t>
            </a:r>
            <a:endParaRPr lang="en-US" sz="2800" dirty="0">
              <a:solidFill>
                <a:schemeClr val="tx1"/>
              </a:solidFill>
              <a:effectLst>
                <a:outerShdw blurRad="38100" dist="38100" dir="2700000" algn="tl">
                  <a:srgbClr val="000000">
                    <a:alpha val="43137"/>
                  </a:srgbClr>
                </a:outerShdw>
              </a:effectLst>
            </a:endParaRPr>
          </a:p>
          <a:p>
            <a:pPr marL="0" indent="0">
              <a:buNone/>
            </a:pPr>
            <a:r>
              <a:rPr lang="en-US" sz="2800" dirty="0">
                <a:solidFill>
                  <a:schemeClr val="tx1"/>
                </a:solidFill>
                <a:effectLst>
                  <a:outerShdw blurRad="38100" dist="38100" dir="2700000" algn="tl">
                    <a:srgbClr val="000000">
                      <a:alpha val="43137"/>
                    </a:srgbClr>
                  </a:outerShdw>
                </a:effectLst>
              </a:rPr>
              <a:t>                    5. </a:t>
            </a:r>
            <a:r>
              <a:rPr lang="en-US" sz="2800" dirty="0" err="1">
                <a:solidFill>
                  <a:schemeClr val="tx1"/>
                </a:solidFill>
                <a:effectLst>
                  <a:outerShdw blurRad="38100" dist="38100" dir="2700000" algn="tl">
                    <a:srgbClr val="000000">
                      <a:alpha val="43137"/>
                    </a:srgbClr>
                  </a:outerShdw>
                </a:effectLst>
              </a:rPr>
              <a:t>Nguyễn</a:t>
            </a:r>
            <a:r>
              <a:rPr lang="en-US" sz="2800" dirty="0">
                <a:solidFill>
                  <a:schemeClr val="tx1"/>
                </a:solidFill>
                <a:effectLst>
                  <a:outerShdw blurRad="38100" dist="38100" dir="2700000" algn="tl">
                    <a:srgbClr val="000000">
                      <a:alpha val="43137"/>
                    </a:srgbClr>
                  </a:outerShdw>
                </a:effectLst>
              </a:rPr>
              <a:t> Thu </a:t>
            </a:r>
            <a:r>
              <a:rPr lang="en-US" sz="2800" dirty="0" err="1">
                <a:solidFill>
                  <a:schemeClr val="tx1"/>
                </a:solidFill>
                <a:effectLst>
                  <a:outerShdw blurRad="38100" dist="38100" dir="2700000" algn="tl">
                    <a:srgbClr val="000000">
                      <a:alpha val="43137"/>
                    </a:srgbClr>
                  </a:outerShdw>
                </a:effectLst>
              </a:rPr>
              <a:t>Thảo</a:t>
            </a:r>
            <a:endParaRPr lang="en-US" sz="2800" dirty="0">
              <a:solidFill>
                <a:schemeClr val="tx1"/>
              </a:solidFill>
              <a:effectLst>
                <a:outerShdw blurRad="38100" dist="38100" dir="2700000" algn="tl">
                  <a:srgbClr val="000000">
                    <a:alpha val="43137"/>
                  </a:srgbClr>
                </a:outerShdw>
              </a:effectLst>
            </a:endParaRPr>
          </a:p>
          <a:p>
            <a:pPr marL="0" indent="0">
              <a:buNone/>
            </a:pPr>
            <a:r>
              <a:rPr lang="en-US" sz="2800" dirty="0">
                <a:solidFill>
                  <a:schemeClr val="tx1"/>
                </a:solidFill>
                <a:effectLst>
                  <a:outerShdw blurRad="38100" dist="38100" dir="2700000" algn="tl">
                    <a:srgbClr val="000000">
                      <a:alpha val="43137"/>
                    </a:srgbClr>
                  </a:outerShdw>
                </a:effectLst>
              </a:rPr>
              <a:t>                    6. </a:t>
            </a:r>
            <a:r>
              <a:rPr lang="en-US" sz="2800" dirty="0" err="1">
                <a:solidFill>
                  <a:schemeClr val="tx1"/>
                </a:solidFill>
                <a:effectLst>
                  <a:outerShdw blurRad="38100" dist="38100" dir="2700000" algn="tl">
                    <a:srgbClr val="000000">
                      <a:alpha val="43137"/>
                    </a:srgbClr>
                  </a:outerShdw>
                </a:effectLst>
              </a:rPr>
              <a:t>Vũ</a:t>
            </a:r>
            <a:r>
              <a:rPr lang="en-US" sz="2800" dirty="0">
                <a:solidFill>
                  <a:schemeClr val="tx1"/>
                </a:solidFill>
                <a:effectLst>
                  <a:outerShdw blurRad="38100" dist="38100" dir="2700000" algn="tl">
                    <a:srgbClr val="000000">
                      <a:alpha val="43137"/>
                    </a:srgbClr>
                  </a:outerShdw>
                </a:effectLst>
              </a:rPr>
              <a:t> Minh </a:t>
            </a:r>
            <a:r>
              <a:rPr lang="en-US" sz="2800" dirty="0" err="1">
                <a:solidFill>
                  <a:schemeClr val="tx1"/>
                </a:solidFill>
                <a:effectLst>
                  <a:outerShdw blurRad="38100" dist="38100" dir="2700000" algn="tl">
                    <a:srgbClr val="000000">
                      <a:alpha val="43137"/>
                    </a:srgbClr>
                  </a:outerShdw>
                </a:effectLst>
              </a:rPr>
              <a:t>Tiến</a:t>
            </a:r>
            <a:endParaRPr lang="en-US" sz="28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576637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794B27-E702-47D4-B491-3C7500AFEEE2}"/>
              </a:ext>
            </a:extLst>
          </p:cNvPr>
          <p:cNvSpPr>
            <a:spLocks noGrp="1"/>
          </p:cNvSpPr>
          <p:nvPr>
            <p:ph type="title"/>
          </p:nvPr>
        </p:nvSpPr>
        <p:spPr/>
        <p:txBody>
          <a:bodyPr/>
          <a:lstStyle/>
          <a:p>
            <a:r>
              <a:rPr lang="en-US"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1 SỐ HÌNH ẢNH TRẢI NGHIỆM</a:t>
            </a:r>
          </a:p>
        </p:txBody>
      </p:sp>
      <p:pic>
        <p:nvPicPr>
          <p:cNvPr id="5" name="Content Placeholder 4">
            <a:extLst>
              <a:ext uri="{FF2B5EF4-FFF2-40B4-BE49-F238E27FC236}">
                <a16:creationId xmlns:a16="http://schemas.microsoft.com/office/drawing/2014/main" xmlns="" id="{6DC6CB62-9669-461B-8BD7-D85BCE99763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65162" y="2313721"/>
            <a:ext cx="4792133" cy="3594100"/>
          </a:xfrm>
          <a:prstGeom prst="rect">
            <a:avLst/>
          </a:prstGeom>
          <a:ln>
            <a:noFill/>
          </a:ln>
          <a:effectLst>
            <a:softEdge rad="112500"/>
          </a:effectLst>
        </p:spPr>
      </p:pic>
      <p:pic>
        <p:nvPicPr>
          <p:cNvPr id="7" name="Picture 6">
            <a:extLst>
              <a:ext uri="{FF2B5EF4-FFF2-40B4-BE49-F238E27FC236}">
                <a16:creationId xmlns:a16="http://schemas.microsoft.com/office/drawing/2014/main" xmlns="" id="{B161F047-A591-4D98-A00D-F0C7D5746E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4456" y="2262329"/>
            <a:ext cx="4342228" cy="3256671"/>
          </a:xfrm>
          <a:prstGeom prst="rect">
            <a:avLst/>
          </a:prstGeom>
          <a:ln>
            <a:noFill/>
          </a:ln>
          <a:effectLst>
            <a:softEdge rad="112500"/>
          </a:effectLst>
        </p:spPr>
      </p:pic>
    </p:spTree>
    <p:extLst>
      <p:ext uri="{BB962C8B-B14F-4D97-AF65-F5344CB8AC3E}">
        <p14:creationId xmlns:p14="http://schemas.microsoft.com/office/powerpoint/2010/main" val="77876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2">
            <a:extLst>
              <a:ext uri="{FF2B5EF4-FFF2-40B4-BE49-F238E27FC236}">
                <a16:creationId xmlns:a16="http://schemas.microsoft.com/office/drawing/2014/main" xmlns="" id="{E694799C-0519-9F43-A230-6E47C4E72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377" y="565725"/>
            <a:ext cx="3822539" cy="2551545"/>
          </a:xfrm>
          <a:prstGeom prst="roundRect">
            <a:avLst/>
          </a:prstGeom>
          <a:ln w="88900" cap="sq">
            <a:solidFill>
              <a:srgbClr val="FFFFFF"/>
            </a:solidFill>
            <a:miter lim="800000"/>
          </a:ln>
          <a:effectLst>
            <a:outerShdw blurRad="254000" algn="tl" rotWithShape="0">
              <a:srgbClr val="000000">
                <a:alpha val="43000"/>
              </a:srgbClr>
            </a:outerShdw>
          </a:effectLst>
        </p:spPr>
      </p:pic>
      <p:pic>
        <p:nvPicPr>
          <p:cNvPr id="8" name="Hình ảnh 8">
            <a:extLst>
              <a:ext uri="{FF2B5EF4-FFF2-40B4-BE49-F238E27FC236}">
                <a16:creationId xmlns:a16="http://schemas.microsoft.com/office/drawing/2014/main" xmlns="" id="{94976E2B-EC6F-DB43-B662-E7076D5D9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8727" y="565724"/>
            <a:ext cx="3827318" cy="2551545"/>
          </a:xfrm>
          <a:prstGeom prst="roundRect">
            <a:avLst/>
          </a:prstGeom>
          <a:ln w="88900" cap="sq">
            <a:solidFill>
              <a:srgbClr val="FFFFFF"/>
            </a:solidFill>
            <a:miter lim="800000"/>
          </a:ln>
          <a:effectLst>
            <a:outerShdw blurRad="254000" algn="tl" rotWithShape="0">
              <a:srgbClr val="000000">
                <a:alpha val="43000"/>
              </a:srgbClr>
            </a:outerShdw>
          </a:effectLst>
        </p:spPr>
      </p:pic>
      <p:pic>
        <p:nvPicPr>
          <p:cNvPr id="10" name="Hình ảnh 10">
            <a:extLst>
              <a:ext uri="{FF2B5EF4-FFF2-40B4-BE49-F238E27FC236}">
                <a16:creationId xmlns:a16="http://schemas.microsoft.com/office/drawing/2014/main" xmlns="" id="{90C4C093-5CBC-5D4F-98C0-8AB79CEBD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7377" y="3740731"/>
            <a:ext cx="3829713" cy="2551546"/>
          </a:xfrm>
          <a:prstGeom prst="roundRect">
            <a:avLst/>
          </a:prstGeom>
          <a:ln w="88900" cap="sq">
            <a:solidFill>
              <a:srgbClr val="FFFFFF"/>
            </a:solidFill>
            <a:miter lim="800000"/>
          </a:ln>
          <a:effectLst>
            <a:outerShdw blurRad="254000" algn="tl" rotWithShape="0">
              <a:srgbClr val="000000">
                <a:alpha val="43000"/>
              </a:srgbClr>
            </a:outerShdw>
          </a:effectLst>
        </p:spPr>
      </p:pic>
      <p:pic>
        <p:nvPicPr>
          <p:cNvPr id="12" name="Hình ảnh 12">
            <a:extLst>
              <a:ext uri="{FF2B5EF4-FFF2-40B4-BE49-F238E27FC236}">
                <a16:creationId xmlns:a16="http://schemas.microsoft.com/office/drawing/2014/main" xmlns="" id="{05093B3C-4B99-6546-93F3-8CE4128CFA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8727" y="3740731"/>
            <a:ext cx="3825775" cy="2551545"/>
          </a:xfrm>
          <a:prstGeom prst="roundRect">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3808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5895585"/>
          </a:xfrm>
        </p:spPr>
        <p:txBody>
          <a:bodyPr>
            <a:normAutofit/>
          </a:bodyPr>
          <a:lstStyle/>
          <a:p>
            <a:r>
              <a:rPr lang="vi-VN" sz="4000" dirty="0">
                <a:solidFill>
                  <a:srgbClr val="0070C0"/>
                </a:solidFill>
              </a:rPr>
              <a:t>5. Liên hệ với bản thân</a:t>
            </a:r>
            <a:r>
              <a:rPr lang="vi-VN" sz="2800" dirty="0"/>
              <a:t/>
            </a:r>
            <a:br>
              <a:rPr lang="vi-VN" sz="2800" dirty="0"/>
            </a:br>
            <a:r>
              <a:rPr lang="vi-VN" sz="1400" dirty="0"/>
              <a:t/>
            </a:r>
            <a:br>
              <a:rPr lang="vi-VN" sz="1400" dirty="0"/>
            </a:br>
            <a:r>
              <a:rPr lang="vi-VN" sz="2000" dirty="0">
                <a:solidFill>
                  <a:srgbClr val="92D050"/>
                </a:solidFill>
              </a:rPr>
              <a:t>          - sau khi được dâng hương và thăm quan đền thờ chu văn an chúng tôi càng thêm biết ơn người thầy mẫu mực của dân tộc và càng thêm quyết tâm phấn đấu học tập thật tốt để xứng đáng với những gì xưa  kia cha ông đã làm và để lại đến bây giờ.</a:t>
            </a:r>
            <a:r>
              <a:rPr lang="en-US" sz="2000" dirty="0">
                <a:solidFill>
                  <a:srgbClr val="92D050"/>
                </a:solidFill>
              </a:rPr>
              <a:t/>
            </a:r>
            <a:br>
              <a:rPr lang="en-US" sz="2000" dirty="0">
                <a:solidFill>
                  <a:srgbClr val="92D050"/>
                </a:solidFill>
              </a:rPr>
            </a:br>
            <a:r>
              <a:rPr lang="vi-VN" sz="2000" dirty="0">
                <a:solidFill>
                  <a:srgbClr val="92D050"/>
                </a:solidFill>
              </a:rPr>
              <a:t/>
            </a:r>
            <a:br>
              <a:rPr lang="vi-VN" sz="2000" dirty="0">
                <a:solidFill>
                  <a:srgbClr val="92D050"/>
                </a:solidFill>
              </a:rPr>
            </a:br>
            <a:r>
              <a:rPr lang="vi-VN" sz="2000" dirty="0">
                <a:solidFill>
                  <a:srgbClr val="92D050"/>
                </a:solidFill>
              </a:rPr>
              <a:t>           - sau khi tham gia các trò chơi ở công viên rồng hạ long , đối với riêng tôi đó là một trải nghiệm tuyệt vời.từ đó tôi cũng mong muôn sau này mình có thể trở thành một hướng dẫn viên du lịch để có thể tham  quan nhiều nơi và giới thiệu cho mọi người biết về những gì mình đã trải nghiệm.</a:t>
            </a:r>
            <a:endParaRPr lang="en-US" sz="2000" dirty="0">
              <a:solidFill>
                <a:srgbClr val="92D050"/>
              </a:solidFill>
              <a:latin typeface="VnTimes" pitchFamily="2" charset="0"/>
            </a:endParaRPr>
          </a:p>
        </p:txBody>
      </p:sp>
    </p:spTree>
    <p:extLst>
      <p:ext uri="{BB962C8B-B14F-4D97-AF65-F5344CB8AC3E}">
        <p14:creationId xmlns:p14="http://schemas.microsoft.com/office/powerpoint/2010/main" val="2729184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2385"/>
            <a:ext cx="12192000" cy="1492132"/>
          </a:xfrm>
        </p:spPr>
        <p:txBody>
          <a:bodyPr>
            <a:normAutofit/>
          </a:bodyPr>
          <a:lstStyle/>
          <a:p>
            <a:pPr algn="ctr"/>
            <a:r>
              <a:rPr lang="en-US" sz="7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KẾT LUẬN</a:t>
            </a:r>
          </a:p>
        </p:txBody>
      </p:sp>
      <p:sp>
        <p:nvSpPr>
          <p:cNvPr id="3" name="Content Placeholder 2"/>
          <p:cNvSpPr>
            <a:spLocks noGrp="1"/>
          </p:cNvSpPr>
          <p:nvPr>
            <p:ph idx="1"/>
          </p:nvPr>
        </p:nvSpPr>
        <p:spPr/>
        <p:txBody>
          <a:bodyPr/>
          <a:lstStyle/>
          <a:p>
            <a:r>
              <a:rPr lang="vi-VN" dirty="0"/>
              <a:t>Qua đợt trải nghiệm này, mỗi học sinh đều thấy được những hiệu quả riêng. Đó có thể là lối sống đoàn kết, giúp đỡ lẫn nhau. Đó có thể là cách suy nghĩ khác để định hướng nghề nghiệp trong tương lai. Đó có thể là việc học các kĩ năng sống trong việc đi trải nghiệm. Tóm lại, chuyến đi trải nghiệm này không những mang lại những tiếng cười, niềm vui để xua tan những áp lực mệt mỏi trong học tập mà còn mang lại nhiều điều bổ ích.</a:t>
            </a:r>
          </a:p>
          <a:p>
            <a:r>
              <a:rPr lang="vi-VN" dirty="0"/>
              <a:t>Có được chuyến đi trải nghiệm đầy thú vị như vậy đó là nhờ có sự hỗ trợ tận tình của phụ huynh học sinh, của nhà trường cùng các thầy cô giáo. Mong rằng, chúng ta sẽ còn nhiều buổi trải nghiệm bổ ích như vậy.</a:t>
            </a:r>
          </a:p>
          <a:p>
            <a:endParaRPr lang="en-US" dirty="0"/>
          </a:p>
        </p:txBody>
      </p:sp>
    </p:spTree>
    <p:extLst>
      <p:ext uri="{BB962C8B-B14F-4D97-AF65-F5344CB8AC3E}">
        <p14:creationId xmlns:p14="http://schemas.microsoft.com/office/powerpoint/2010/main" val="3811361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BB9CD0F-F536-814C-A6EB-04E307484D94}"/>
              </a:ext>
            </a:extLst>
          </p:cNvPr>
          <p:cNvSpPr>
            <a:spLocks noGrp="1"/>
          </p:cNvSpPr>
          <p:nvPr>
            <p:ph type="title"/>
          </p:nvPr>
        </p:nvSpPr>
        <p:spPr>
          <a:xfrm rot="10800000" flipV="1">
            <a:off x="981364" y="2636212"/>
            <a:ext cx="11922605" cy="2847879"/>
          </a:xfrm>
        </p:spPr>
        <p:txBody>
          <a:bodyPr>
            <a:normAutofit/>
          </a:bodyPr>
          <a:lstStyle/>
          <a:p>
            <a:r>
              <a:rPr lang="vi-VN" b="1"/>
              <a:t>CẢM ƠN THẦY CÔ ĐÃ THEO DÕI            BÁO CÁO CỦA NHÓM EM</a:t>
            </a:r>
            <a:br>
              <a:rPr lang="vi-VN" b="1"/>
            </a:br>
            <a:endParaRPr lang="vi-VN" b="1"/>
          </a:p>
        </p:txBody>
      </p:sp>
    </p:spTree>
    <p:extLst>
      <p:ext uri="{BB962C8B-B14F-4D97-AF65-F5344CB8AC3E}">
        <p14:creationId xmlns:p14="http://schemas.microsoft.com/office/powerpoint/2010/main" val="1051681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95A243-C9CA-4A8D-9BE0-0D41B0570F93}"/>
              </a:ext>
            </a:extLst>
          </p:cNvPr>
          <p:cNvSpPr>
            <a:spLocks noGrp="1"/>
          </p:cNvSpPr>
          <p:nvPr>
            <p:ph type="title"/>
          </p:nvPr>
        </p:nvSpPr>
        <p:spPr/>
        <p:txBody>
          <a:bodyPr/>
          <a:lstStyle/>
          <a:p>
            <a:r>
              <a:rPr lang="en-US" dirty="0"/>
              <a:t>1. </a:t>
            </a:r>
            <a:r>
              <a:rPr lang="en-US" dirty="0" err="1"/>
              <a:t>Đền</a:t>
            </a:r>
            <a:r>
              <a:rPr lang="en-US" dirty="0"/>
              <a:t> </a:t>
            </a:r>
            <a:r>
              <a:rPr lang="en-US" dirty="0" err="1"/>
              <a:t>thờ</a:t>
            </a:r>
            <a:r>
              <a:rPr lang="en-US" dirty="0"/>
              <a:t> chu </a:t>
            </a:r>
            <a:r>
              <a:rPr lang="en-US" dirty="0" err="1"/>
              <a:t>văn</a:t>
            </a:r>
            <a:r>
              <a:rPr lang="en-US" dirty="0"/>
              <a:t> an</a:t>
            </a:r>
          </a:p>
        </p:txBody>
      </p:sp>
      <p:sp>
        <p:nvSpPr>
          <p:cNvPr id="3" name="Content Placeholder 2">
            <a:extLst>
              <a:ext uri="{FF2B5EF4-FFF2-40B4-BE49-F238E27FC236}">
                <a16:creationId xmlns:a16="http://schemas.microsoft.com/office/drawing/2014/main" xmlns="" id="{C2370E07-916E-4CD3-9B7E-84764A60C7CA}"/>
              </a:ext>
            </a:extLst>
          </p:cNvPr>
          <p:cNvSpPr>
            <a:spLocks noGrp="1"/>
          </p:cNvSpPr>
          <p:nvPr>
            <p:ph idx="1"/>
          </p:nvPr>
        </p:nvSpPr>
        <p:spPr>
          <a:xfrm>
            <a:off x="1091822" y="1128451"/>
            <a:ext cx="3807848" cy="5326940"/>
          </a:xfrm>
        </p:spPr>
        <p:txBody>
          <a:bodyPr>
            <a:noAutofit/>
          </a:bodyPr>
          <a:lstStyle/>
          <a:p>
            <a:pPr marL="0" indent="0" algn="just">
              <a:buNone/>
            </a:pPr>
            <a:r>
              <a:rPr lang="en-US" dirty="0"/>
              <a:t>a. </a:t>
            </a:r>
            <a:r>
              <a:rPr lang="en-US" b="1" dirty="0" err="1"/>
              <a:t>Vị</a:t>
            </a:r>
            <a:r>
              <a:rPr lang="en-US" b="1" dirty="0"/>
              <a:t> </a:t>
            </a:r>
            <a:r>
              <a:rPr lang="en-US" b="1" dirty="0" err="1"/>
              <a:t>trí</a:t>
            </a:r>
            <a:r>
              <a:rPr lang="en-US" b="1" dirty="0"/>
              <a:t> </a:t>
            </a:r>
            <a:r>
              <a:rPr lang="en-US" b="1" dirty="0" err="1"/>
              <a:t>địa</a:t>
            </a:r>
            <a:r>
              <a:rPr lang="en-US" b="1" dirty="0"/>
              <a:t> </a:t>
            </a:r>
            <a:r>
              <a:rPr lang="en-US" b="1" dirty="0" err="1"/>
              <a:t>lý</a:t>
            </a:r>
            <a:r>
              <a:rPr lang="en-US" b="1" dirty="0"/>
              <a:t> </a:t>
            </a:r>
          </a:p>
          <a:p>
            <a:pPr marL="0" indent="0" algn="just">
              <a:lnSpc>
                <a:spcPct val="100000"/>
              </a:lnSpc>
              <a:spcBef>
                <a:spcPts val="0"/>
              </a:spcBef>
              <a:buNone/>
            </a:pPr>
            <a:r>
              <a:rPr lang="vi-VN" dirty="0"/>
              <a:t>Đền thờ thầy Chu Văn An tọa lạc trên núi Phượng Hoàng, thuộc địa phận phường Văn An, thị xã Chí Linh, tỉnh Hải Dương. Nơi đây bao gồm một quần thể kiến trúc bề thế, mang đậm phong cách thời Nguyễn, có địa thế linh thiêng và cảnh sắc thiên nhiên tươi đẹp.</a:t>
            </a:r>
            <a:r>
              <a:rPr lang="en-US" dirty="0"/>
              <a:t> </a:t>
            </a:r>
            <a:r>
              <a:rPr lang="en-US" dirty="0" err="1"/>
              <a:t>Đền</a:t>
            </a:r>
            <a:r>
              <a:rPr lang="en-US" dirty="0"/>
              <a:t> đ</a:t>
            </a:r>
            <a:r>
              <a:rPr lang="vi-VN" dirty="0"/>
              <a:t>ư</a:t>
            </a:r>
            <a:r>
              <a:rPr lang="en-US" dirty="0" err="1"/>
              <a:t>ợc</a:t>
            </a:r>
            <a:r>
              <a:rPr lang="en-US" dirty="0"/>
              <a:t> </a:t>
            </a:r>
            <a:r>
              <a:rPr lang="en-US" dirty="0" err="1"/>
              <a:t>xếp</a:t>
            </a:r>
            <a:r>
              <a:rPr lang="en-US" dirty="0"/>
              <a:t> </a:t>
            </a:r>
            <a:r>
              <a:rPr lang="en-US" dirty="0" err="1"/>
              <a:t>hạng</a:t>
            </a:r>
            <a:r>
              <a:rPr lang="en-US" dirty="0"/>
              <a:t> di </a:t>
            </a:r>
            <a:r>
              <a:rPr lang="en-US" dirty="0" err="1"/>
              <a:t>tích</a:t>
            </a:r>
            <a:r>
              <a:rPr lang="en-US" dirty="0"/>
              <a:t> </a:t>
            </a:r>
            <a:r>
              <a:rPr lang="en-US" dirty="0" err="1"/>
              <a:t>lịch</a:t>
            </a:r>
            <a:r>
              <a:rPr lang="en-US" dirty="0"/>
              <a:t> </a:t>
            </a:r>
            <a:r>
              <a:rPr lang="en-US" dirty="0" err="1"/>
              <a:t>sử</a:t>
            </a:r>
            <a:r>
              <a:rPr lang="en-US" dirty="0"/>
              <a:t> </a:t>
            </a:r>
            <a:r>
              <a:rPr lang="en-US" dirty="0" err="1"/>
              <a:t>quốc</a:t>
            </a:r>
            <a:r>
              <a:rPr lang="en-US" dirty="0"/>
              <a:t> </a:t>
            </a:r>
            <a:r>
              <a:rPr lang="en-US" dirty="0" err="1"/>
              <a:t>gia</a:t>
            </a:r>
            <a:r>
              <a:rPr lang="en-US" dirty="0"/>
              <a:t> </a:t>
            </a:r>
            <a:r>
              <a:rPr lang="en-US" dirty="0" err="1"/>
              <a:t>năm</a:t>
            </a:r>
            <a:r>
              <a:rPr lang="en-US" dirty="0"/>
              <a:t> </a:t>
            </a:r>
            <a:r>
              <a:rPr lang="en-US"/>
              <a:t>2008</a:t>
            </a:r>
            <a:r>
              <a:rPr lang="en-US" smtClean="0"/>
              <a:t>.</a:t>
            </a:r>
            <a:r>
              <a:rPr lang="vi-VN"/>
              <a:t/>
            </a:r>
            <a:br>
              <a:rPr lang="vi-VN"/>
            </a:br>
            <a:endParaRPr lang="en-US" smtClean="0"/>
          </a:p>
          <a:p>
            <a:pPr marL="0" indent="0" algn="just">
              <a:lnSpc>
                <a:spcPct val="100000"/>
              </a:lnSpc>
              <a:spcBef>
                <a:spcPts val="0"/>
              </a:spcBef>
              <a:buNone/>
            </a:pPr>
            <a:r>
              <a:rPr lang="en-US" smtClean="0"/>
              <a:t>Từ </a:t>
            </a:r>
            <a:r>
              <a:rPr lang="en-US" dirty="0"/>
              <a:t>Tr</a:t>
            </a:r>
            <a:r>
              <a:rPr lang="vi-VN" dirty="0"/>
              <a:t>ư</a:t>
            </a:r>
            <a:r>
              <a:rPr lang="en-US" dirty="0" err="1"/>
              <a:t>ờng</a:t>
            </a:r>
            <a:r>
              <a:rPr lang="en-US" dirty="0"/>
              <a:t> THPT </a:t>
            </a:r>
            <a:r>
              <a:rPr lang="en-US" dirty="0" err="1"/>
              <a:t>Tiên</a:t>
            </a:r>
            <a:r>
              <a:rPr lang="en-US" dirty="0"/>
              <a:t> </a:t>
            </a:r>
            <a:r>
              <a:rPr lang="en-US" dirty="0" err="1"/>
              <a:t>Lữ</a:t>
            </a:r>
            <a:r>
              <a:rPr lang="en-US" dirty="0"/>
              <a:t> </a:t>
            </a:r>
            <a:r>
              <a:rPr lang="en-US" dirty="0" err="1"/>
              <a:t>đi</a:t>
            </a:r>
            <a:r>
              <a:rPr lang="en-US" dirty="0"/>
              <a:t> </a:t>
            </a:r>
            <a:r>
              <a:rPr lang="en-US" err="1"/>
              <a:t>đến</a:t>
            </a:r>
            <a:r>
              <a:rPr lang="en-US"/>
              <a:t> </a:t>
            </a:r>
            <a:r>
              <a:rPr lang="en-US"/>
              <a:t>đ</a:t>
            </a:r>
            <a:r>
              <a:rPr lang="en-US" smtClean="0"/>
              <a:t>ền </a:t>
            </a:r>
            <a:r>
              <a:rPr lang="en-US" dirty="0" err="1"/>
              <a:t>thờ</a:t>
            </a:r>
            <a:r>
              <a:rPr lang="en-US" dirty="0"/>
              <a:t> Chu </a:t>
            </a:r>
            <a:r>
              <a:rPr lang="en-US" dirty="0" err="1"/>
              <a:t>Văn</a:t>
            </a:r>
            <a:r>
              <a:rPr lang="en-US" dirty="0"/>
              <a:t>  An </a:t>
            </a:r>
            <a:r>
              <a:rPr lang="en-US" dirty="0" err="1"/>
              <a:t>mất</a:t>
            </a:r>
            <a:r>
              <a:rPr lang="en-US" dirty="0"/>
              <a:t> </a:t>
            </a:r>
            <a:r>
              <a:rPr lang="en-US"/>
              <a:t>1h40p </a:t>
            </a:r>
            <a:r>
              <a:rPr lang="en-US" smtClean="0"/>
              <a:t>(68,9km</a:t>
            </a:r>
            <a:r>
              <a:rPr lang="en-US" dirty="0"/>
              <a:t>) </a:t>
            </a:r>
          </a:p>
        </p:txBody>
      </p:sp>
      <p:pic>
        <p:nvPicPr>
          <p:cNvPr id="4" name="Picture 3">
            <a:extLst>
              <a:ext uri="{FF2B5EF4-FFF2-40B4-BE49-F238E27FC236}">
                <a16:creationId xmlns:a16="http://schemas.microsoft.com/office/drawing/2014/main" xmlns="" id="{19144864-FE11-46B2-9FF9-44157D75C9EF}"/>
              </a:ext>
            </a:extLst>
          </p:cNvPr>
          <p:cNvPicPr>
            <a:picLocks noChangeAspect="1"/>
          </p:cNvPicPr>
          <p:nvPr/>
        </p:nvPicPr>
        <p:blipFill rotWithShape="1">
          <a:blip r:embed="rId2"/>
          <a:srcRect l="37522" t="19613" r="37541" b="14648"/>
          <a:stretch/>
        </p:blipFill>
        <p:spPr>
          <a:xfrm>
            <a:off x="8719930" y="1389893"/>
            <a:ext cx="3167269" cy="4450990"/>
          </a:xfrm>
          <a:prstGeom prst="rect">
            <a:avLst/>
          </a:prstGeom>
        </p:spPr>
      </p:pic>
      <p:pic>
        <p:nvPicPr>
          <p:cNvPr id="6" name="Picture 5">
            <a:extLst>
              <a:ext uri="{FF2B5EF4-FFF2-40B4-BE49-F238E27FC236}">
                <a16:creationId xmlns:a16="http://schemas.microsoft.com/office/drawing/2014/main" xmlns="" id="{93D06451-9AEB-4FF4-9A72-6415596CA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545" y="1389893"/>
            <a:ext cx="3576509" cy="4450989"/>
          </a:xfrm>
          <a:prstGeom prst="rect">
            <a:avLst/>
          </a:prstGeom>
        </p:spPr>
      </p:pic>
    </p:spTree>
    <p:extLst>
      <p:ext uri="{BB962C8B-B14F-4D97-AF65-F5344CB8AC3E}">
        <p14:creationId xmlns:p14="http://schemas.microsoft.com/office/powerpoint/2010/main" val="2329210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4044484-913F-4C15-8550-B1EF5F182EFE}"/>
              </a:ext>
            </a:extLst>
          </p:cNvPr>
          <p:cNvSpPr>
            <a:spLocks noGrp="1"/>
          </p:cNvSpPr>
          <p:nvPr>
            <p:ph idx="1"/>
          </p:nvPr>
        </p:nvSpPr>
        <p:spPr>
          <a:xfrm>
            <a:off x="937591" y="0"/>
            <a:ext cx="10178322" cy="5601296"/>
          </a:xfrm>
        </p:spPr>
        <p:txBody>
          <a:bodyPr/>
          <a:lstStyle/>
          <a:p>
            <a:pPr marL="0" indent="0">
              <a:buNone/>
            </a:pPr>
            <a:r>
              <a:rPr lang="en-US" sz="3600" dirty="0" err="1"/>
              <a:t>Núi</a:t>
            </a:r>
            <a:r>
              <a:rPr lang="en-US" sz="3600" dirty="0"/>
              <a:t> Ph</a:t>
            </a:r>
            <a:r>
              <a:rPr lang="vi-VN" sz="3600" dirty="0"/>
              <a:t>ư</a:t>
            </a:r>
            <a:r>
              <a:rPr lang="en-US" sz="3600" dirty="0" err="1"/>
              <a:t>ợng</a:t>
            </a:r>
            <a:r>
              <a:rPr lang="en-US" sz="3600" dirty="0"/>
              <a:t> </a:t>
            </a:r>
            <a:r>
              <a:rPr lang="en-US" sz="3600" dirty="0" err="1"/>
              <a:t>Hoàng</a:t>
            </a:r>
            <a:r>
              <a:rPr lang="en-US" sz="3600" dirty="0"/>
              <a:t> </a:t>
            </a:r>
          </a:p>
          <a:p>
            <a:pPr marL="0" indent="0">
              <a:buNone/>
            </a:pPr>
            <a:endParaRPr lang="en-US" dirty="0"/>
          </a:p>
        </p:txBody>
      </p:sp>
      <p:pic>
        <p:nvPicPr>
          <p:cNvPr id="4" name="Picture 3">
            <a:extLst>
              <a:ext uri="{FF2B5EF4-FFF2-40B4-BE49-F238E27FC236}">
                <a16:creationId xmlns:a16="http://schemas.microsoft.com/office/drawing/2014/main" xmlns="" id="{48452F21-989C-407E-8226-46B80B5F3365}"/>
              </a:ext>
            </a:extLst>
          </p:cNvPr>
          <p:cNvPicPr>
            <a:picLocks noChangeAspect="1"/>
          </p:cNvPicPr>
          <p:nvPr/>
        </p:nvPicPr>
        <p:blipFill>
          <a:blip r:embed="rId2"/>
          <a:stretch>
            <a:fillRect/>
          </a:stretch>
        </p:blipFill>
        <p:spPr>
          <a:xfrm>
            <a:off x="1076087" y="1256704"/>
            <a:ext cx="4220817" cy="3292555"/>
          </a:xfrm>
          <a:prstGeom prst="rect">
            <a:avLst/>
          </a:prstGeom>
          <a:ln>
            <a:noFill/>
          </a:ln>
          <a:effectLst>
            <a:softEdge rad="112500"/>
          </a:effectLst>
        </p:spPr>
      </p:pic>
      <p:pic>
        <p:nvPicPr>
          <p:cNvPr id="5" name="Picture 4">
            <a:extLst>
              <a:ext uri="{FF2B5EF4-FFF2-40B4-BE49-F238E27FC236}">
                <a16:creationId xmlns:a16="http://schemas.microsoft.com/office/drawing/2014/main" xmlns="" id="{A55F72D5-7FF0-4CBD-B947-056F69FD1985}"/>
              </a:ext>
            </a:extLst>
          </p:cNvPr>
          <p:cNvPicPr>
            <a:picLocks noChangeAspect="1"/>
          </p:cNvPicPr>
          <p:nvPr/>
        </p:nvPicPr>
        <p:blipFill>
          <a:blip r:embed="rId3"/>
          <a:stretch>
            <a:fillRect/>
          </a:stretch>
        </p:blipFill>
        <p:spPr>
          <a:xfrm>
            <a:off x="5561772" y="133908"/>
            <a:ext cx="6245915" cy="39586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a:extLst>
              <a:ext uri="{FF2B5EF4-FFF2-40B4-BE49-F238E27FC236}">
                <a16:creationId xmlns:a16="http://schemas.microsoft.com/office/drawing/2014/main" xmlns="" id="{1B527D17-5ABC-4601-ACB8-8DB5BB10C144}"/>
              </a:ext>
            </a:extLst>
          </p:cNvPr>
          <p:cNvSpPr/>
          <p:nvPr/>
        </p:nvSpPr>
        <p:spPr>
          <a:xfrm>
            <a:off x="834887" y="4118789"/>
            <a:ext cx="11065565" cy="2523768"/>
          </a:xfrm>
          <a:prstGeom prst="rect">
            <a:avLst/>
          </a:prstGeom>
        </p:spPr>
        <p:txBody>
          <a:bodyPr wrap="square">
            <a:spAutoFit/>
          </a:bodyPr>
          <a:lstStyle/>
          <a:p>
            <a:r>
              <a:rPr lang="vi-VN" sz="1400" dirty="0">
                <a:solidFill>
                  <a:prstClr val="black">
                    <a:lumMod val="65000"/>
                    <a:lumOff val="35000"/>
                  </a:prstClr>
                </a:solidFill>
              </a:rPr>
              <a:t/>
            </a:r>
            <a:br>
              <a:rPr lang="vi-VN" sz="1400" dirty="0">
                <a:solidFill>
                  <a:prstClr val="black">
                    <a:lumMod val="65000"/>
                    <a:lumOff val="35000"/>
                  </a:prstClr>
                </a:solidFill>
              </a:rPr>
            </a:br>
            <a:r>
              <a:rPr lang="vi-VN" sz="1400" dirty="0">
                <a:solidFill>
                  <a:prstClr val="black">
                    <a:lumMod val="65000"/>
                    <a:lumOff val="35000"/>
                  </a:prstClr>
                </a:solidFill>
              </a:rPr>
              <a:t/>
            </a:r>
            <a:br>
              <a:rPr lang="vi-VN" sz="1400" dirty="0">
                <a:solidFill>
                  <a:prstClr val="black">
                    <a:lumMod val="65000"/>
                    <a:lumOff val="35000"/>
                  </a:prstClr>
                </a:solidFill>
              </a:rPr>
            </a:br>
            <a:r>
              <a:rPr lang="vi-VN" sz="1400" dirty="0">
                <a:solidFill>
                  <a:prstClr val="black">
                    <a:lumMod val="65000"/>
                    <a:lumOff val="35000"/>
                  </a:prstClr>
                </a:solidFill>
              </a:rPr>
              <a:t>Núi Phượng Hoàng từ lâu đã nổi tiếng là nơi có phong cảnh đẹp như tranh với rừng thông bát ngát, suối chảy róc rách, chim hót líu lo, đặc biệt là 72 ngọn núi có hình thế như 72 con chim Phượng Hoàng. Tương truyền, vào một ngày nọ, trên bầu trời vùng đất Chí Linh bỗng xuất hiện đàn chim Phượng Hoàng bay lượn, thấy cảnh sắc nơi đây non nước hữu tình nên cùng nhau đáp xuống rồi hóa thân thành dãy núi 72 ngọn.</a:t>
            </a:r>
            <a:br>
              <a:rPr lang="vi-VN" sz="1400" dirty="0">
                <a:solidFill>
                  <a:prstClr val="black">
                    <a:lumMod val="65000"/>
                    <a:lumOff val="35000"/>
                  </a:prstClr>
                </a:solidFill>
              </a:rPr>
            </a:br>
            <a:r>
              <a:rPr lang="vi-VN" sz="1400" dirty="0">
                <a:solidFill>
                  <a:prstClr val="black">
                    <a:lumMod val="65000"/>
                    <a:lumOff val="35000"/>
                  </a:prstClr>
                </a:solidFill>
              </a:rPr>
              <a:t>Loài chim Phượng Hoàng còn là biểu tượng cho trí tuệ và tài năng. Sách “Chí Linh huyện sự tích” đã viết: “Quần sơn la liệt trận bày - Tả hữu tung cánh, Phượng bay ngang  trời”. Các dãy núi ở đây kiến tạo thấp dần theo hướng Đông Bắc - Tây Nam, nối tiếp với đồng bằng phù sa và soi mình xuống sóng nước mênh mang của Lục Đầu Giang. Trên núi là quần thể di tích Phượng Hoàng gắn bó mật thiết với cuộc đời thầy giáo Chu Văn An.</a:t>
            </a:r>
            <a:br>
              <a:rPr lang="vi-VN" sz="1400" dirty="0">
                <a:solidFill>
                  <a:prstClr val="black">
                    <a:lumMod val="65000"/>
                    <a:lumOff val="35000"/>
                  </a:prstClr>
                </a:solidFill>
              </a:rPr>
            </a:br>
            <a:endParaRPr lang="en-US" dirty="0"/>
          </a:p>
        </p:txBody>
      </p:sp>
    </p:spTree>
    <p:extLst>
      <p:ext uri="{BB962C8B-B14F-4D97-AF65-F5344CB8AC3E}">
        <p14:creationId xmlns:p14="http://schemas.microsoft.com/office/powerpoint/2010/main" val="2660699968"/>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4239B77-D523-4628-AB4A-BCE56F120F58}"/>
              </a:ext>
            </a:extLst>
          </p:cNvPr>
          <p:cNvSpPr>
            <a:spLocks noGrp="1"/>
          </p:cNvSpPr>
          <p:nvPr>
            <p:ph idx="1"/>
          </p:nvPr>
        </p:nvSpPr>
        <p:spPr>
          <a:xfrm>
            <a:off x="1152612" y="298174"/>
            <a:ext cx="10178322" cy="6394174"/>
          </a:xfrm>
        </p:spPr>
        <p:txBody>
          <a:bodyPr/>
          <a:lstStyle/>
          <a:p>
            <a:pPr marL="0" indent="0">
              <a:buNone/>
            </a:pPr>
            <a:r>
              <a:rPr lang="en-US" dirty="0"/>
              <a:t>b</a:t>
            </a:r>
            <a:r>
              <a:rPr lang="en-US"/>
              <a:t>. </a:t>
            </a:r>
            <a:r>
              <a:rPr lang="en-US" smtClean="0"/>
              <a:t>lĐặc </a:t>
            </a:r>
            <a:r>
              <a:rPr lang="en-US" dirty="0" err="1"/>
              <a:t>điểm</a:t>
            </a:r>
            <a:endParaRPr lang="en-US" dirty="0"/>
          </a:p>
          <a:p>
            <a:pPr marL="0" indent="0">
              <a:buNone/>
            </a:pPr>
            <a:endParaRPr lang="en-US" dirty="0"/>
          </a:p>
        </p:txBody>
      </p:sp>
      <p:sp>
        <p:nvSpPr>
          <p:cNvPr id="2" name="TextBox 1">
            <a:extLst>
              <a:ext uri="{FF2B5EF4-FFF2-40B4-BE49-F238E27FC236}">
                <a16:creationId xmlns:a16="http://schemas.microsoft.com/office/drawing/2014/main" xmlns="" id="{B498AE00-ECB1-2E49-94AA-DA5447E9E50D}"/>
              </a:ext>
            </a:extLst>
          </p:cNvPr>
          <p:cNvSpPr txBox="1"/>
          <p:nvPr/>
        </p:nvSpPr>
        <p:spPr>
          <a:xfrm>
            <a:off x="1152612" y="751344"/>
            <a:ext cx="10825788" cy="5355312"/>
          </a:xfrm>
          <a:prstGeom prst="rect">
            <a:avLst/>
          </a:prstGeom>
          <a:noFill/>
        </p:spPr>
        <p:txBody>
          <a:bodyPr wrap="square" rtlCol="0">
            <a:spAutoFit/>
          </a:bodyPr>
          <a:lstStyle/>
          <a:p>
            <a:r>
              <a:rPr lang="vi-VN" b="1" i="0">
                <a:solidFill>
                  <a:srgbClr val="444444"/>
                </a:solidFill>
                <a:effectLst/>
                <a:latin typeface="Roboto-Medium"/>
              </a:rPr>
              <a:t>Kiến trúc ngôi đền Chu Văn An</a:t>
            </a:r>
            <a:endParaRPr lang="vi-VN" b="0" i="0">
              <a:solidFill>
                <a:srgbClr val="444444"/>
              </a:solidFill>
              <a:effectLst/>
              <a:latin typeface="Roboto-Medium"/>
            </a:endParaRPr>
          </a:p>
          <a:p>
            <a:r>
              <a:rPr lang="vi-VN" b="0" i="0">
                <a:solidFill>
                  <a:srgbClr val="444444"/>
                </a:solidFill>
                <a:effectLst/>
                <a:latin typeface="Roboto-Medium"/>
              </a:rPr>
              <a:t>Qua nhiều lần trùng tu, đền thờ Chu Văn An trở thành quần thể kiến trúc bề thế bao gồm: tam quan nội, tam quan ngoại, sân hạ, sân trung, sân thượng, vườn cây, hai nhà giải vũ, hai nhà bia, đền thờ chính cùng những bức phù điêu chạm Long Phượng vờn mây và 112 bậc đá dẫn lên đền thờ chính.</a:t>
            </a:r>
          </a:p>
          <a:p>
            <a:r>
              <a:rPr lang="vi-VN" b="0" i="0">
                <a:solidFill>
                  <a:srgbClr val="444444"/>
                </a:solidFill>
                <a:effectLst/>
                <a:latin typeface="Roboto-Medium"/>
              </a:rPr>
              <a:t>Đền chính nằm trên vùng đất cao, rộng và theo phong thủy định thì đây là mắt của chim Phượng. Phía trước đền có núi Ngọc làm tiền án, phía sau có núi Phượng làm hậu trẩm, hai bên là núi Kì Lân và núi Phượng Hoàng chầu về. Đền Chu Văn An được xây dựng theo hình chữ Nhị, phong cách kiến trúc thời Nguyễn, chồng diêm 2 tầng 8 mái, ngói liệt với 8 góc đao cong, bao gồm 5 gian tiền tế và 1 gian hậu cung.</a:t>
            </a:r>
          </a:p>
          <a:p>
            <a:r>
              <a:rPr lang="vi-VN" b="0" i="0">
                <a:solidFill>
                  <a:srgbClr val="444444"/>
                </a:solidFill>
                <a:effectLst/>
                <a:latin typeface="Roboto-Medium"/>
              </a:rPr>
              <a:t>Tại gian tiền tế, ngay tại chính giữa đặt ban thờ công đồng, ngay phía sau là ban thờ gia tiên họ Chu, bên phải là ban thờ sơn thần núi Phượng Hoàng, bên trái là ban thờ các môn sinh của thầy. Hậu cung đặt tượng thờ thầy đồng bằng nặng 100kg. Nghệ thuật trang trí trong đền rất đặc biệt theo đề tài tứ linh (Long - Ly - Quy - Phượng) và tứ quý (Tùng - Cúc - Trúc - Mai). Các bức y môn sơn son thếp vàng, trang trí mỹ thuật theo hình tượng “rồng chầu hoa cúc mãn khai”. Phía trước đền Chu Văn An là đôi rồng đá mang phong cách kiến trúc thời Trần...</a:t>
            </a:r>
          </a:p>
          <a:p>
            <a:r>
              <a:rPr lang="vi-VN" b="0" i="0">
                <a:solidFill>
                  <a:srgbClr val="444444"/>
                </a:solidFill>
                <a:effectLst/>
                <a:latin typeface="Roboto-Medium"/>
              </a:rPr>
              <a:t>Quần thể đền Chu Văn An thanh tịnh, cuộn mình trong khu rừng thông xanh ngút ngàn, nổi bật lên hàng chữ “Vạn thế sư biểu” đặc biệt là bảng khắc chữa Học rất lớn theo lối vào đền. Điều này thể hiện tấm lòng của những người đã được học bởi thầy Chu Văn An.</a:t>
            </a:r>
          </a:p>
          <a:p>
            <a:pPr algn="l"/>
            <a:endParaRPr lang="vi-VN"/>
          </a:p>
        </p:txBody>
      </p:sp>
    </p:spTree>
    <p:extLst>
      <p:ext uri="{BB962C8B-B14F-4D97-AF65-F5344CB8AC3E}">
        <p14:creationId xmlns:p14="http://schemas.microsoft.com/office/powerpoint/2010/main" val="131821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xmlns="" id="{6CE25B7C-BF35-8F40-9F59-EEAC58949A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flipH="1">
            <a:off x="2466766" y="371163"/>
            <a:ext cx="3149449" cy="2101273"/>
          </a:xfrm>
          <a:prstGeom prst="rect">
            <a:avLst/>
          </a:prstGeom>
        </p:spPr>
      </p:pic>
      <p:pic>
        <p:nvPicPr>
          <p:cNvPr id="14" name="Picture 14">
            <a:extLst>
              <a:ext uri="{FF2B5EF4-FFF2-40B4-BE49-F238E27FC236}">
                <a16:creationId xmlns:a16="http://schemas.microsoft.com/office/drawing/2014/main" xmlns="" id="{4B432D79-2516-A541-A60A-417B2657E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3900" y="371164"/>
            <a:ext cx="3149449" cy="2101273"/>
          </a:xfrm>
          <a:prstGeom prst="rect">
            <a:avLst/>
          </a:prstGeom>
        </p:spPr>
      </p:pic>
      <p:pic>
        <p:nvPicPr>
          <p:cNvPr id="18" name="Picture 18">
            <a:extLst>
              <a:ext uri="{FF2B5EF4-FFF2-40B4-BE49-F238E27FC236}">
                <a16:creationId xmlns:a16="http://schemas.microsoft.com/office/drawing/2014/main" xmlns="" id="{3ABC11DF-E999-6247-B488-3682F65869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165" y="3703327"/>
            <a:ext cx="3186765" cy="2101273"/>
          </a:xfrm>
          <a:prstGeom prst="rect">
            <a:avLst/>
          </a:prstGeom>
        </p:spPr>
      </p:pic>
      <p:pic>
        <p:nvPicPr>
          <p:cNvPr id="20" name="Picture 20">
            <a:extLst>
              <a:ext uri="{FF2B5EF4-FFF2-40B4-BE49-F238E27FC236}">
                <a16:creationId xmlns:a16="http://schemas.microsoft.com/office/drawing/2014/main" xmlns="" id="{9763707B-F9F7-A94C-B332-A0141D3E12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9554" y="3826193"/>
            <a:ext cx="3508453" cy="1973505"/>
          </a:xfrm>
          <a:prstGeom prst="rect">
            <a:avLst/>
          </a:prstGeom>
        </p:spPr>
      </p:pic>
      <p:pic>
        <p:nvPicPr>
          <p:cNvPr id="22" name="Picture 22">
            <a:extLst>
              <a:ext uri="{FF2B5EF4-FFF2-40B4-BE49-F238E27FC236}">
                <a16:creationId xmlns:a16="http://schemas.microsoft.com/office/drawing/2014/main" xmlns="" id="{F529D772-D1AE-0949-A53C-0CF3019F8B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9619" y="3698424"/>
            <a:ext cx="3149451" cy="2101274"/>
          </a:xfrm>
          <a:prstGeom prst="rect">
            <a:avLst/>
          </a:prstGeom>
        </p:spPr>
      </p:pic>
      <p:sp>
        <p:nvSpPr>
          <p:cNvPr id="24" name="TextBox 23">
            <a:extLst>
              <a:ext uri="{FF2B5EF4-FFF2-40B4-BE49-F238E27FC236}">
                <a16:creationId xmlns:a16="http://schemas.microsoft.com/office/drawing/2014/main" xmlns="" id="{0DECF265-D0C9-BF46-AC04-135F180D255E}"/>
              </a:ext>
            </a:extLst>
          </p:cNvPr>
          <p:cNvSpPr txBox="1"/>
          <p:nvPr/>
        </p:nvSpPr>
        <p:spPr>
          <a:xfrm>
            <a:off x="5185448" y="2510751"/>
            <a:ext cx="1828800" cy="1828800"/>
          </a:xfrm>
          <a:prstGeom prst="rect">
            <a:avLst/>
          </a:prstGeom>
          <a:noFill/>
        </p:spPr>
        <p:txBody>
          <a:bodyPr wrap="square" rtlCol="0">
            <a:spAutoFit/>
          </a:bodyPr>
          <a:lstStyle/>
          <a:p>
            <a:pPr algn="l"/>
            <a:endParaRPr lang="vi-VN"/>
          </a:p>
        </p:txBody>
      </p:sp>
      <p:sp>
        <p:nvSpPr>
          <p:cNvPr id="25" name="TextBox 24">
            <a:extLst>
              <a:ext uri="{FF2B5EF4-FFF2-40B4-BE49-F238E27FC236}">
                <a16:creationId xmlns:a16="http://schemas.microsoft.com/office/drawing/2014/main" xmlns="" id="{20165CAE-EB18-884A-A069-034BFD758B4F}"/>
              </a:ext>
            </a:extLst>
          </p:cNvPr>
          <p:cNvSpPr txBox="1"/>
          <p:nvPr/>
        </p:nvSpPr>
        <p:spPr>
          <a:xfrm rot="10800000" flipV="1">
            <a:off x="3102426" y="2717553"/>
            <a:ext cx="5459268" cy="369332"/>
          </a:xfrm>
          <a:prstGeom prst="rect">
            <a:avLst/>
          </a:prstGeom>
          <a:noFill/>
        </p:spPr>
        <p:txBody>
          <a:bodyPr wrap="square" rtlCol="0">
            <a:spAutoFit/>
          </a:bodyPr>
          <a:lstStyle/>
          <a:p>
            <a:pPr algn="l"/>
            <a:r>
              <a:rPr lang="vi-VN" dirty="0"/>
              <a:t>Điện Lưu Quang</a:t>
            </a:r>
          </a:p>
        </p:txBody>
      </p:sp>
      <p:sp>
        <p:nvSpPr>
          <p:cNvPr id="26" name="TextBox 25">
            <a:extLst>
              <a:ext uri="{FF2B5EF4-FFF2-40B4-BE49-F238E27FC236}">
                <a16:creationId xmlns:a16="http://schemas.microsoft.com/office/drawing/2014/main" xmlns="" id="{11540F86-696D-5243-9A36-8D7B023566B2}"/>
              </a:ext>
            </a:extLst>
          </p:cNvPr>
          <p:cNvSpPr txBox="1"/>
          <p:nvPr/>
        </p:nvSpPr>
        <p:spPr>
          <a:xfrm>
            <a:off x="7224545" y="2716098"/>
            <a:ext cx="3839249" cy="369332"/>
          </a:xfrm>
          <a:prstGeom prst="rect">
            <a:avLst/>
          </a:prstGeom>
          <a:noFill/>
        </p:spPr>
        <p:txBody>
          <a:bodyPr wrap="square" rtlCol="0">
            <a:spAutoFit/>
          </a:bodyPr>
          <a:lstStyle/>
          <a:p>
            <a:pPr algn="l"/>
            <a:r>
              <a:rPr lang="vi-VN" dirty="0"/>
              <a:t>100 bậc đá dẫn lên đền thờ chính</a:t>
            </a:r>
          </a:p>
        </p:txBody>
      </p:sp>
      <p:sp>
        <p:nvSpPr>
          <p:cNvPr id="27" name="TextBox 26">
            <a:extLst>
              <a:ext uri="{FF2B5EF4-FFF2-40B4-BE49-F238E27FC236}">
                <a16:creationId xmlns:a16="http://schemas.microsoft.com/office/drawing/2014/main" xmlns="" id="{C046D07A-1FA1-1048-B0EE-F90D71A08456}"/>
              </a:ext>
            </a:extLst>
          </p:cNvPr>
          <p:cNvSpPr txBox="1"/>
          <p:nvPr/>
        </p:nvSpPr>
        <p:spPr>
          <a:xfrm>
            <a:off x="6539207" y="6438515"/>
            <a:ext cx="1828800" cy="1828800"/>
          </a:xfrm>
          <a:prstGeom prst="rect">
            <a:avLst/>
          </a:prstGeom>
          <a:noFill/>
        </p:spPr>
        <p:txBody>
          <a:bodyPr wrap="square" rtlCol="0">
            <a:spAutoFit/>
          </a:bodyPr>
          <a:lstStyle/>
          <a:p>
            <a:pPr algn="l"/>
            <a:endParaRPr lang="vi-VN"/>
          </a:p>
        </p:txBody>
      </p:sp>
      <p:sp>
        <p:nvSpPr>
          <p:cNvPr id="28" name="TextBox 27">
            <a:extLst>
              <a:ext uri="{FF2B5EF4-FFF2-40B4-BE49-F238E27FC236}">
                <a16:creationId xmlns:a16="http://schemas.microsoft.com/office/drawing/2014/main" xmlns="" id="{044152DF-6EEF-C04F-80AD-F94C4A2967CA}"/>
              </a:ext>
            </a:extLst>
          </p:cNvPr>
          <p:cNvSpPr txBox="1"/>
          <p:nvPr/>
        </p:nvSpPr>
        <p:spPr>
          <a:xfrm>
            <a:off x="5616215" y="6022479"/>
            <a:ext cx="2838643" cy="369332"/>
          </a:xfrm>
          <a:prstGeom prst="rect">
            <a:avLst/>
          </a:prstGeom>
          <a:noFill/>
        </p:spPr>
        <p:txBody>
          <a:bodyPr wrap="square" rtlCol="0">
            <a:spAutoFit/>
          </a:bodyPr>
          <a:lstStyle/>
          <a:p>
            <a:pPr algn="l"/>
            <a:r>
              <a:rPr lang="vi-VN"/>
              <a:t>Vạn, Thế, Sư, Biểu</a:t>
            </a:r>
          </a:p>
        </p:txBody>
      </p:sp>
      <p:sp>
        <p:nvSpPr>
          <p:cNvPr id="29" name="TextBox 28">
            <a:extLst>
              <a:ext uri="{FF2B5EF4-FFF2-40B4-BE49-F238E27FC236}">
                <a16:creationId xmlns:a16="http://schemas.microsoft.com/office/drawing/2014/main" xmlns="" id="{440B0CB7-FFBF-8C44-90C4-844A96CA5E1C}"/>
              </a:ext>
            </a:extLst>
          </p:cNvPr>
          <p:cNvSpPr txBox="1"/>
          <p:nvPr/>
        </p:nvSpPr>
        <p:spPr>
          <a:xfrm>
            <a:off x="1193829" y="6022479"/>
            <a:ext cx="3604172" cy="369332"/>
          </a:xfrm>
          <a:prstGeom prst="rect">
            <a:avLst/>
          </a:prstGeom>
          <a:noFill/>
        </p:spPr>
        <p:txBody>
          <a:bodyPr wrap="square" rtlCol="0">
            <a:spAutoFit/>
          </a:bodyPr>
          <a:lstStyle/>
          <a:p>
            <a:pPr algn="l"/>
            <a:r>
              <a:rPr lang="vi-VN"/>
              <a:t>Khung cảnh đền chính nhìn từ xa </a:t>
            </a:r>
          </a:p>
        </p:txBody>
      </p:sp>
      <p:sp>
        <p:nvSpPr>
          <p:cNvPr id="30" name="TextBox 29">
            <a:extLst>
              <a:ext uri="{FF2B5EF4-FFF2-40B4-BE49-F238E27FC236}">
                <a16:creationId xmlns:a16="http://schemas.microsoft.com/office/drawing/2014/main" xmlns="" id="{0434258C-6682-FC4A-93DE-201873FF13C4}"/>
              </a:ext>
            </a:extLst>
          </p:cNvPr>
          <p:cNvSpPr txBox="1"/>
          <p:nvPr/>
        </p:nvSpPr>
        <p:spPr>
          <a:xfrm rot="10800000" flipH="1" flipV="1">
            <a:off x="9144170" y="5883979"/>
            <a:ext cx="4066610" cy="646331"/>
          </a:xfrm>
          <a:prstGeom prst="rect">
            <a:avLst/>
          </a:prstGeom>
          <a:noFill/>
        </p:spPr>
        <p:txBody>
          <a:bodyPr wrap="square" rtlCol="0">
            <a:spAutoFit/>
          </a:bodyPr>
          <a:lstStyle/>
          <a:p>
            <a:pPr algn="l"/>
            <a:r>
              <a:rPr lang="vi-VN" dirty="0"/>
              <a:t>Câu nói của thầy được </a:t>
            </a:r>
            <a:endParaRPr lang="en-US" dirty="0"/>
          </a:p>
          <a:p>
            <a:pPr algn="l"/>
            <a:r>
              <a:rPr lang="en-US" dirty="0"/>
              <a:t>         </a:t>
            </a:r>
            <a:r>
              <a:rPr lang="vi-VN" dirty="0"/>
              <a:t>ghi lại trên đá</a:t>
            </a:r>
          </a:p>
        </p:txBody>
      </p:sp>
    </p:spTree>
    <p:extLst>
      <p:ext uri="{BB962C8B-B14F-4D97-AF65-F5344CB8AC3E}">
        <p14:creationId xmlns:p14="http://schemas.microsoft.com/office/powerpoint/2010/main" val="26058447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883A50-E3C0-4CDF-BA16-596A69DC0F26}"/>
              </a:ext>
            </a:extLst>
          </p:cNvPr>
          <p:cNvSpPr>
            <a:spLocks noGrp="1"/>
          </p:cNvSpPr>
          <p:nvPr>
            <p:ph type="title"/>
          </p:nvPr>
        </p:nvSpPr>
        <p:spPr/>
        <p:txBody>
          <a:bodyPr>
            <a:normAutofit/>
          </a:bodyPr>
          <a:lstStyle/>
          <a:p>
            <a:r>
              <a:rPr lang="en-US" sz="3200" b="1" dirty="0" err="1"/>
              <a:t>Cuộc</a:t>
            </a:r>
            <a:r>
              <a:rPr lang="en-US" sz="3200" b="1" dirty="0"/>
              <a:t> </a:t>
            </a:r>
            <a:r>
              <a:rPr lang="en-US" sz="3200" b="1" dirty="0" err="1"/>
              <a:t>đời</a:t>
            </a:r>
            <a:r>
              <a:rPr lang="en-US" sz="3200" b="1" dirty="0"/>
              <a:t> </a:t>
            </a:r>
            <a:r>
              <a:rPr lang="en-US" sz="3200" b="1" dirty="0" err="1"/>
              <a:t>của</a:t>
            </a:r>
            <a:r>
              <a:rPr lang="en-US" sz="3200" b="1" dirty="0"/>
              <a:t> </a:t>
            </a:r>
            <a:r>
              <a:rPr lang="en-US" sz="3200" b="1" dirty="0" err="1"/>
              <a:t>thầy</a:t>
            </a:r>
            <a:r>
              <a:rPr lang="en-US" sz="3200" b="1" dirty="0"/>
              <a:t> </a:t>
            </a:r>
            <a:r>
              <a:rPr lang="en-US" sz="3200" b="1" dirty="0" err="1"/>
              <a:t>giáo</a:t>
            </a:r>
            <a:r>
              <a:rPr lang="en-US" sz="3200" b="1" dirty="0"/>
              <a:t> Chu </a:t>
            </a:r>
            <a:r>
              <a:rPr lang="en-US" sz="3200" b="1" dirty="0" err="1"/>
              <a:t>văn</a:t>
            </a:r>
            <a:r>
              <a:rPr lang="en-US" sz="3200" b="1" dirty="0"/>
              <a:t> an </a:t>
            </a:r>
          </a:p>
        </p:txBody>
      </p:sp>
      <p:pic>
        <p:nvPicPr>
          <p:cNvPr id="4" name="Content Placeholder 3">
            <a:extLst>
              <a:ext uri="{FF2B5EF4-FFF2-40B4-BE49-F238E27FC236}">
                <a16:creationId xmlns:a16="http://schemas.microsoft.com/office/drawing/2014/main" xmlns="" id="{F203C640-0733-48D4-BFD2-3112AD8C9D39}"/>
              </a:ext>
            </a:extLst>
          </p:cNvPr>
          <p:cNvPicPr>
            <a:picLocks noGrp="1" noChangeAspect="1"/>
          </p:cNvPicPr>
          <p:nvPr>
            <p:ph idx="1"/>
          </p:nvPr>
        </p:nvPicPr>
        <p:blipFill>
          <a:blip r:embed="rId2"/>
          <a:stretch>
            <a:fillRect/>
          </a:stretch>
        </p:blipFill>
        <p:spPr>
          <a:xfrm>
            <a:off x="4147033" y="1458083"/>
            <a:ext cx="3897934" cy="5203942"/>
          </a:xfrm>
          <a:prstGeom prst="rect">
            <a:avLst/>
          </a:prstGeom>
        </p:spPr>
      </p:pic>
    </p:spTree>
    <p:extLst>
      <p:ext uri="{BB962C8B-B14F-4D97-AF65-F5344CB8AC3E}">
        <p14:creationId xmlns:p14="http://schemas.microsoft.com/office/powerpoint/2010/main" val="50628553"/>
      </p:ext>
    </p:extLst>
  </p:cSld>
  <p:clrMapOvr>
    <a:masterClrMapping/>
  </p:clrMapOvr>
  <p:transition spd="slow">
    <p:push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DD1B20C-3CC3-C242-A96A-4F96CBA55F24}"/>
              </a:ext>
            </a:extLst>
          </p:cNvPr>
          <p:cNvSpPr txBox="1"/>
          <p:nvPr/>
        </p:nvSpPr>
        <p:spPr>
          <a:xfrm>
            <a:off x="990599" y="106366"/>
            <a:ext cx="6667200" cy="720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i="1" dirty="0"/>
          </a:p>
        </p:txBody>
      </p:sp>
      <p:sp>
        <p:nvSpPr>
          <p:cNvPr id="5" name="TextBox 4">
            <a:extLst>
              <a:ext uri="{FF2B5EF4-FFF2-40B4-BE49-F238E27FC236}">
                <a16:creationId xmlns:a16="http://schemas.microsoft.com/office/drawing/2014/main" xmlns="" id="{261F38FA-92E4-B348-8A1F-A6E106912633}"/>
              </a:ext>
            </a:extLst>
          </p:cNvPr>
          <p:cNvSpPr txBox="1"/>
          <p:nvPr/>
        </p:nvSpPr>
        <p:spPr>
          <a:xfrm>
            <a:off x="5185448" y="2510751"/>
            <a:ext cx="1828800" cy="1828800"/>
          </a:xfrm>
          <a:prstGeom prst="rect">
            <a:avLst/>
          </a:prstGeom>
          <a:noFill/>
        </p:spPr>
        <p:txBody>
          <a:bodyPr wrap="square" rtlCol="0">
            <a:spAutoFit/>
          </a:bodyPr>
          <a:lstStyle/>
          <a:p>
            <a:pPr algn="l"/>
            <a:endParaRPr lang="vi-VN"/>
          </a:p>
        </p:txBody>
      </p:sp>
      <p:sp>
        <p:nvSpPr>
          <p:cNvPr id="7" name="TextBox 6">
            <a:extLst>
              <a:ext uri="{FF2B5EF4-FFF2-40B4-BE49-F238E27FC236}">
                <a16:creationId xmlns:a16="http://schemas.microsoft.com/office/drawing/2014/main" xmlns="" id="{06CBAAD4-9632-7746-845E-D8ED254262D0}"/>
              </a:ext>
            </a:extLst>
          </p:cNvPr>
          <p:cNvSpPr txBox="1"/>
          <p:nvPr/>
        </p:nvSpPr>
        <p:spPr>
          <a:xfrm>
            <a:off x="812331" y="54997"/>
            <a:ext cx="11082131" cy="6740307"/>
          </a:xfrm>
          <a:prstGeom prst="rect">
            <a:avLst/>
          </a:prstGeom>
          <a:noFill/>
        </p:spPr>
        <p:txBody>
          <a:bodyPr wrap="square">
            <a:spAutoFit/>
          </a:bodyPr>
          <a:lstStyle/>
          <a:p>
            <a:pPr algn="just"/>
            <a:r>
              <a:rPr lang="vi-VN" b="0" i="0" dirty="0">
                <a:solidFill>
                  <a:srgbClr val="333333"/>
                </a:solidFill>
                <a:effectLst/>
                <a:latin typeface="arial" panose="020B0604020202020204" pitchFamily="34" charset="0"/>
              </a:rPr>
              <a:t>Chu Văn An (1292 - 1370), người làng Quang Liệt (nay là thôn Văn), xã Thanh Liệt, huyện Thanh Trì, Thành phố Hà Nội; mất tại Phượng Hoàng, Chí Linh, Hải Dương; tên hiệu là Tiều Ẩn, tên chữ là Linh Triết. Các chính sử của Việt Nam cho đến nay viết về ông không nhiều và chưa thật tường tận, nhưng qua những tư liệu ít ỏi đó, chúng ta cũng đủ thấy Chu Văn An là “bậc Nho học tiêu biểu nhất của nước Việt ta”, “bậc thánh cao nhất”, “ngôi sao sáng trên bầu trời văn hiến Việt Nam”, được tôn vinh là “vạn thế sư biểu” (người thầy của muôn đời).</a:t>
            </a:r>
          </a:p>
          <a:p>
            <a:pPr algn="just"/>
            <a:r>
              <a:rPr lang="vi-VN" b="0" i="0" dirty="0">
                <a:solidFill>
                  <a:srgbClr val="333333"/>
                </a:solidFill>
                <a:effectLst/>
                <a:latin typeface="arial" panose="020B0604020202020204" pitchFamily="34" charset="0"/>
              </a:rPr>
              <a:t>Ngay từ nhỏ, Chu Văn An đã nổi tiếng là một người cương trực, luôn sửa mình trong sạch, giữ tiết tháo, không cầu danh lợi, chỉ ở nhà đọc sách. Khi còn ở quê hương, ông mở trường dạy học ở Huỳnh Cung, học trò tìm đến theo học rất đông, có nhiều người đỗ đạt và làm quan to trong triều đình, như Phạm Sư Mạnh, Lê Quát. Tư cách thanh cao, học vấn sâu rộng đã làm cho tiếng tăm của ông ngày một lan xa, học trò đến theo học ngày càng đông.</a:t>
            </a:r>
          </a:p>
          <a:p>
            <a:pPr algn="just"/>
            <a:r>
              <a:rPr lang="vi-VN" b="0" i="0" dirty="0">
                <a:solidFill>
                  <a:srgbClr val="333333"/>
                </a:solidFill>
                <a:effectLst/>
                <a:latin typeface="arial" panose="020B0604020202020204" pitchFamily="34" charset="0"/>
              </a:rPr>
              <a:t>Do tài năng và phẩm hạnh, Chu Văn An được vua Trần Minh Tông mời ra làm Tư nghiệp Quốc Tử Giám, dạy dỗ các thái tử và phò giúp nhà vua. Khi triều đình rối ren, vua quan ăn chơi sa đọa, không quan tâm đến việc triều chính, ông đã nhiều lần khuyên can nhưng không được. Quá bất bình, ông đã dâng Thất trảm sớ, xin chém đầu bảy tên nịnh thần để mong giữ yên triều chính. Thất trảm sớ của ông không được vua đoái hoài đến, ông đã trả mũ áo từ quan, nêu khí tiết của người thầy và cũng là tấm gương sáng trong về đạo làm tôi cho muôn đời sau noi theo.</a:t>
            </a:r>
          </a:p>
          <a:p>
            <a:pPr algn="just"/>
            <a:r>
              <a:rPr lang="vi-VN" b="0" i="0" dirty="0">
                <a:solidFill>
                  <a:srgbClr val="333333"/>
                </a:solidFill>
                <a:effectLst/>
                <a:latin typeface="arial" panose="020B0604020202020204" pitchFamily="34" charset="0"/>
              </a:rPr>
              <a:t>Về ở ẩn tại núi Phượng Hoàng, Chí Linh, Hải Dương, ông tiếp tục dạy học, nghiên cứu y học, viết sách, làm thơ… Các tác phẩm của ông theo sử sách ghi lại có Tứ thư thuyết ước, Y học yếu giải, một số sách khác và 12 bài thơ chữ Hán.</a:t>
            </a:r>
          </a:p>
          <a:p>
            <a:pPr algn="just"/>
            <a:r>
              <a:rPr lang="vi-VN" b="0" i="0" dirty="0">
                <a:solidFill>
                  <a:srgbClr val="333333"/>
                </a:solidFill>
                <a:effectLst/>
                <a:latin typeface="arial" panose="020B0604020202020204" pitchFamily="34" charset="0"/>
              </a:rPr>
              <a:t>Chu Văn An được tôn vinh là người thầy của muôn đời không chỉ vì ông là một nhà giáo tài năng, đã có những đóng góp lớn lao cho sự nghiệp giáo dục Việt Nam mà còn vì ông đã nêu tấm gương sáng về đạo làm người. Chính vì vậy, khi qua đời ông đã được truy tặng tước Công - tước phẩm cao nhất trong các hạng tước, được tòng tự ở Văn Miếu và được hậu thế dựng đền miếu phụng thờ.</a:t>
            </a:r>
          </a:p>
        </p:txBody>
      </p:sp>
      <p:sp>
        <p:nvSpPr>
          <p:cNvPr id="8" name="TextBox 7">
            <a:extLst>
              <a:ext uri="{FF2B5EF4-FFF2-40B4-BE49-F238E27FC236}">
                <a16:creationId xmlns:a16="http://schemas.microsoft.com/office/drawing/2014/main" xmlns="" id="{18536EDD-7421-DD4C-96A9-186745C663D4}"/>
              </a:ext>
            </a:extLst>
          </p:cNvPr>
          <p:cNvSpPr txBox="1"/>
          <p:nvPr/>
        </p:nvSpPr>
        <p:spPr>
          <a:xfrm>
            <a:off x="5185448" y="2914842"/>
            <a:ext cx="1828800" cy="1828800"/>
          </a:xfrm>
          <a:prstGeom prst="rect">
            <a:avLst/>
          </a:prstGeom>
          <a:noFill/>
        </p:spPr>
        <p:txBody>
          <a:bodyPr wrap="square" rtlCol="0">
            <a:spAutoFit/>
          </a:bodyPr>
          <a:lstStyle/>
          <a:p>
            <a:pPr algn="l"/>
            <a:endParaRPr lang="vi-VN"/>
          </a:p>
        </p:txBody>
      </p:sp>
    </p:spTree>
    <p:extLst>
      <p:ext uri="{BB962C8B-B14F-4D97-AF65-F5344CB8AC3E}">
        <p14:creationId xmlns:p14="http://schemas.microsoft.com/office/powerpoint/2010/main" val="6992064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C50EEF-C935-5F4D-9B3F-88BA92AAB111}"/>
              </a:ext>
            </a:extLst>
          </p:cNvPr>
          <p:cNvSpPr>
            <a:spLocks noGrp="1"/>
          </p:cNvSpPr>
          <p:nvPr>
            <p:ph type="title"/>
          </p:nvPr>
        </p:nvSpPr>
        <p:spPr/>
        <p:txBody>
          <a:bodyPr>
            <a:normAutofit/>
          </a:bodyPr>
          <a:lstStyle/>
          <a:p>
            <a:r>
              <a:rPr lang="en-US" sz="3600" dirty="0" err="1">
                <a:effectLst>
                  <a:outerShdw blurRad="38100" dist="38100" dir="2700000" algn="tl">
                    <a:srgbClr val="000000">
                      <a:alpha val="43137"/>
                    </a:srgbClr>
                  </a:outerShdw>
                </a:effectLst>
              </a:rPr>
              <a:t>Đóng</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góp</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của</a:t>
            </a:r>
            <a:r>
              <a:rPr lang="en-US" sz="3600" dirty="0">
                <a:effectLst>
                  <a:outerShdw blurRad="38100" dist="38100" dir="2700000" algn="tl">
                    <a:srgbClr val="000000">
                      <a:alpha val="43137"/>
                    </a:srgbClr>
                  </a:outerShdw>
                </a:effectLst>
              </a:rPr>
              <a:t> chu </a:t>
            </a:r>
            <a:r>
              <a:rPr lang="en-US" sz="3600" dirty="0" err="1">
                <a:effectLst>
                  <a:outerShdw blurRad="38100" dist="38100" dir="2700000" algn="tl">
                    <a:srgbClr val="000000">
                      <a:alpha val="43137"/>
                    </a:srgbClr>
                  </a:outerShdw>
                </a:effectLst>
              </a:rPr>
              <a:t>văn</a:t>
            </a:r>
            <a:r>
              <a:rPr lang="en-US" sz="3600" dirty="0">
                <a:effectLst>
                  <a:outerShdw blurRad="38100" dist="38100" dir="2700000" algn="tl">
                    <a:srgbClr val="000000">
                      <a:alpha val="43137"/>
                    </a:srgbClr>
                  </a:outerShdw>
                </a:effectLst>
              </a:rPr>
              <a:t> an </a:t>
            </a:r>
            <a:r>
              <a:rPr lang="en-US" sz="3600" dirty="0" err="1">
                <a:effectLst>
                  <a:outerShdw blurRad="38100" dist="38100" dir="2700000" algn="tl">
                    <a:srgbClr val="000000">
                      <a:alpha val="43137"/>
                    </a:srgbClr>
                  </a:outerShdw>
                </a:effectLst>
              </a:rPr>
              <a:t>trong</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sự</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nghiệp</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giáo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dục</a:t>
            </a:r>
            <a:endParaRPr lang="vi-VN" sz="360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xmlns="" id="{60CDF6FC-E65E-EC46-AABD-A53A7D8CA175}"/>
              </a:ext>
            </a:extLst>
          </p:cNvPr>
          <p:cNvSpPr>
            <a:spLocks noGrp="1"/>
          </p:cNvSpPr>
          <p:nvPr>
            <p:ph idx="1"/>
          </p:nvPr>
        </p:nvSpPr>
        <p:spPr>
          <a:xfrm>
            <a:off x="1251678" y="1632204"/>
            <a:ext cx="10178322" cy="3593591"/>
          </a:xfrm>
        </p:spPr>
        <p:txBody>
          <a:bodyPr>
            <a:noAutofit/>
          </a:bodyPr>
          <a:lstStyle/>
          <a:p>
            <a:pPr marL="0" indent="0" algn="just">
              <a:lnSpc>
                <a:spcPct val="100000"/>
              </a:lnSpc>
              <a:buNone/>
            </a:pPr>
            <a:r>
              <a:rPr lang="vi-VN" sz="1600" dirty="0"/>
              <a:t>Từ điển nhân vật lịch sử Việt Nam viết Chu Văn An là thầy giỏi nhưng nghiêm khắc, trọng tài năng của học trò và ghét những người cậy giàu ham chơi. Học trò của ông có nhiều người giỏi, có công giúp nước như Phạm Sư Mạnh, Lê Quát, hai quan lớn của triều Trần. Sinh thời, ông được dân chúng tôn là "Vạn thế sư biểu", nghĩa là người thầy chuẩn mực muôn đời của Việt Nam. </a:t>
            </a:r>
          </a:p>
          <a:p>
            <a:pPr marL="0" indent="0" algn="just">
              <a:lnSpc>
                <a:spcPct val="100000"/>
              </a:lnSpc>
              <a:buNone/>
            </a:pPr>
            <a:r>
              <a:rPr lang="vi-VN" sz="1600" i="1" dirty="0"/>
              <a:t>Mở trường dân lập, dạy học cho nhân dân cả nước</a:t>
            </a:r>
          </a:p>
          <a:p>
            <a:pPr marL="0" indent="0" algn="just">
              <a:lnSpc>
                <a:spcPct val="100000"/>
              </a:lnSpc>
              <a:buNone/>
            </a:pPr>
            <a:r>
              <a:rPr lang="vi-VN" sz="1600" dirty="0"/>
              <a:t>Ở thời Chu Văn An, trường học còn rất hiếm. Cả nước chỉ có một trường quốc lập là Quốc Tử Giám ở kinh đô dành cho con vua, con quan, sau mở rộng cho những người tài trong nhân dân theo học. Tư Thiện Đường, Toát Trai Đường ở Thiên Trường (Nam Định) chỉ dành cho con em tôn thất nhà Trần. Trường Yên Tử (Quảng Ninh) hay Hương Sơn (Hà Tây cũ) dành riêng cho nhà chùa.</a:t>
            </a:r>
          </a:p>
          <a:p>
            <a:pPr marL="0" indent="0" algn="just">
              <a:lnSpc>
                <a:spcPct val="100000"/>
              </a:lnSpc>
              <a:buNone/>
            </a:pPr>
            <a:r>
              <a:rPr lang="vi-VN" sz="1600" dirty="0"/>
              <a:t>Bởi trường lớp quá ít, con em nhân dân phần lớn thất học, Chu Văn An đã mở trường Huỳnh Cung tại quê nhà (Thanh Liệt, Thanh Trì, Hà Nội ngày nay) để dạy học. "Trường có lớp, thư viện.... Học trò đến học ở trường Huỳnh Cung khá đông, đến 3.000", tác giả Trần Lê Sáng viết trong cuốn Chu Văn An, Nguyễn Bỉnh Khiêm, Nguyễn Thiếp - ba bậc thầy của giáo dục Việt Nam.</a:t>
            </a:r>
          </a:p>
          <a:p>
            <a:pPr marL="0" indent="0" algn="just">
              <a:lnSpc>
                <a:spcPct val="100000"/>
              </a:lnSpc>
              <a:buNone/>
            </a:pPr>
            <a:r>
              <a:rPr lang="vi-VN" sz="1600" dirty="0"/>
              <a:t>Thời kỳ dạy học ở Huỳnh Cung, Chu Văn An chuyên truyền đạt kinh điển Nho giáo, mục đích cao nhất của ông không ngoài "giáo kính, giáo trung, giáo văn", nghĩa là dạy sự cung kính, trung hậu và văn nhã. Học trò ở trường Huỳnh Cung cũng chịu ảnh hưởng của thầy Chu rất lớn.</a:t>
            </a:r>
          </a:p>
          <a:p>
            <a:pPr marL="0" indent="0" algn="just">
              <a:lnSpc>
                <a:spcPct val="100000"/>
              </a:lnSpc>
              <a:buNone/>
            </a:pPr>
            <a:endParaRPr lang="vi-VN" sz="1600" dirty="0"/>
          </a:p>
        </p:txBody>
      </p:sp>
    </p:spTree>
    <p:extLst>
      <p:ext uri="{BB962C8B-B14F-4D97-AF65-F5344CB8AC3E}">
        <p14:creationId xmlns:p14="http://schemas.microsoft.com/office/powerpoint/2010/main" val="1765587507"/>
      </p:ext>
    </p:extLst>
  </p:cSld>
  <p:clrMapOvr>
    <a:masterClrMapping/>
  </p:clrMapOvr>
  <p:transition spd="slow">
    <p:fade thruBlk="1"/>
  </p:transition>
</p:sld>
</file>

<file path=ppt/theme/theme1.xml><?xml version="1.0" encoding="utf-8"?>
<a:theme xmlns:a="http://schemas.openxmlformats.org/drawingml/2006/main" name="Badge">
  <a:themeElements>
    <a:clrScheme name="Badge">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docProps/app.xml><?xml version="1.0" encoding="utf-8"?>
<Properties xmlns="http://schemas.openxmlformats.org/officeDocument/2006/extended-properties" xmlns:vt="http://schemas.openxmlformats.org/officeDocument/2006/docPropsVTypes">
  <Template>Badge</Template>
  <TotalTime>274</TotalTime>
  <Words>2499</Words>
  <Application>Microsoft Office PowerPoint</Application>
  <PresentationFormat>Widescreen</PresentationFormat>
  <Paragraphs>100</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Arial</vt:lpstr>
      <vt:lpstr>Gill Sans MT</vt:lpstr>
      <vt:lpstr>Roboto-Medium</vt:lpstr>
      <vt:lpstr>Times New Roman</vt:lpstr>
      <vt:lpstr>VnTimes</vt:lpstr>
      <vt:lpstr>Badge</vt:lpstr>
      <vt:lpstr>PowerPoint Presentation</vt:lpstr>
      <vt:lpstr>NHÓM : LớP 11a1</vt:lpstr>
      <vt:lpstr>1. Đền thờ chu văn an</vt:lpstr>
      <vt:lpstr>PowerPoint Presentation</vt:lpstr>
      <vt:lpstr>PowerPoint Presentation</vt:lpstr>
      <vt:lpstr>PowerPoint Presentation</vt:lpstr>
      <vt:lpstr>Cuộc đời của thầy giáo Chu văn an </vt:lpstr>
      <vt:lpstr>PowerPoint Presentation</vt:lpstr>
      <vt:lpstr>Đóng góp của chu văn an trong sự nghiệp giáo dục</vt:lpstr>
      <vt:lpstr>PowerPoint Presentation</vt:lpstr>
      <vt:lpstr>PowerPoint Presentation</vt:lpstr>
      <vt:lpstr>PowerPoint Presentation</vt:lpstr>
      <vt:lpstr>PowerPoint Presentation</vt:lpstr>
      <vt:lpstr>PowerPoint Presentation</vt:lpstr>
      <vt:lpstr>PowerPoint Presentation</vt:lpstr>
      <vt:lpstr>a. Các                   trò chơi tại Dragon park</vt:lpstr>
      <vt:lpstr>                                                                                                       - Theo dấu chân rồng                                  </vt:lpstr>
      <vt:lpstr>- Tê giác cuồng nộ</vt:lpstr>
      <vt:lpstr>PowerPoint Presentation</vt:lpstr>
      <vt:lpstr>1 SỐ HÌNH ẢNH TRẢI NGHIỆM</vt:lpstr>
      <vt:lpstr>PowerPoint Presentation</vt:lpstr>
      <vt:lpstr>5. Liên hệ với bản thân            - sau khi được dâng hương và thăm quan đền thờ chu văn an chúng tôi càng thêm biết ơn người thầy mẫu mực của dân tộc và càng thêm quyết tâm phấn đấu học tập thật tốt để xứng đáng với những gì xưa  kia cha ông đã làm và để lại đến bây giờ.             - sau khi tham gia các trò chơi ở công viên rồng hạ long , đối với riêng tôi đó là một trải nghiệm tuyệt vời.từ đó tôi cũng mong muôn sau này mình có thể trở thành một hướng dẫn viên du lịch để có thể tham  quan nhiều nơi và giới thiệu cho mọi người biết về những gì mình đã trải nghiệm.</vt:lpstr>
      <vt:lpstr> KẾT LUẬN</vt:lpstr>
      <vt:lpstr>CẢM ƠN THẦY CÔ ĐÃ THEO DÕI            BÁO CÁO CỦA NHÓM EM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root</dc:creator>
  <cp:lastModifiedBy>thanhthuy05ctt2@gmail.com</cp:lastModifiedBy>
  <cp:revision>31</cp:revision>
  <dcterms:created xsi:type="dcterms:W3CDTF">2019-12-06T14:41:43Z</dcterms:created>
  <dcterms:modified xsi:type="dcterms:W3CDTF">2019-12-21T12:35:56Z</dcterms:modified>
</cp:coreProperties>
</file>