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1"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65" d="100"/>
          <a:sy n="65" d="100"/>
        </p:scale>
        <p:origin x="96" y="17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AA1DB8-EF1B-4EAB-B669-FEED46B6FCA2}" type="datetimeFigureOut">
              <a:rPr lang="vi-VN" smtClean="0"/>
              <a:pPr/>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476654A-5297-48D1-BDA5-8037611BDF27}"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A1DB8-EF1B-4EAB-B669-FEED46B6FCA2}" type="datetimeFigureOut">
              <a:rPr lang="vi-VN" smtClean="0"/>
              <a:pPr/>
              <a:t>26/10/2021</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6654A-5297-48D1-BDA5-8037611BDF27}"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i.pinimg.com/564x/32/43/f0/3243f0e4cde90f5c04b5976b6ce32af1.jpg"/>
          <p:cNvPicPr>
            <a:picLocks noChangeAspect="1" noChangeArrowheads="1"/>
          </p:cNvPicPr>
          <p:nvPr/>
        </p:nvPicPr>
        <p:blipFill>
          <a:blip r:embed="rId2"/>
          <a:srcRect/>
          <a:stretch>
            <a:fillRect/>
          </a:stretch>
        </p:blipFill>
        <p:spPr bwMode="auto">
          <a:xfrm>
            <a:off x="0" y="-31936"/>
            <a:ext cx="12192000" cy="6858000"/>
          </a:xfrm>
          <a:prstGeom prst="rect">
            <a:avLst/>
          </a:prstGeom>
          <a:noFill/>
        </p:spPr>
      </p:pic>
      <p:pic>
        <p:nvPicPr>
          <p:cNvPr id="2" name="Picture 1"/>
          <p:cNvPicPr>
            <a:picLocks noChangeAspect="1"/>
          </p:cNvPicPr>
          <p:nvPr/>
        </p:nvPicPr>
        <p:blipFill>
          <a:blip r:embed="rId3"/>
          <a:stretch>
            <a:fillRect/>
          </a:stretch>
        </p:blipFill>
        <p:spPr>
          <a:xfrm>
            <a:off x="6808400" y="214910"/>
            <a:ext cx="3713278" cy="2344770"/>
          </a:xfrm>
          <a:prstGeom prst="rect">
            <a:avLst/>
          </a:prstGeom>
          <a:ln>
            <a:noFill/>
          </a:ln>
          <a:effectLst>
            <a:softEdge rad="112500"/>
          </a:effectLst>
        </p:spPr>
      </p:pic>
      <p:pic>
        <p:nvPicPr>
          <p:cNvPr id="3" name="Picture 2"/>
          <p:cNvPicPr>
            <a:picLocks noChangeAspect="1"/>
          </p:cNvPicPr>
          <p:nvPr/>
        </p:nvPicPr>
        <p:blipFill>
          <a:blip r:embed="rId4" cstate="print"/>
          <a:stretch>
            <a:fillRect/>
          </a:stretch>
        </p:blipFill>
        <p:spPr>
          <a:xfrm>
            <a:off x="2351584" y="3060793"/>
            <a:ext cx="2772308" cy="3491685"/>
          </a:xfrm>
          <a:prstGeom prst="rect">
            <a:avLst/>
          </a:prstGeom>
          <a:ln>
            <a:noFill/>
          </a:ln>
          <a:effectLst>
            <a:softEdge rad="112500"/>
          </a:effectLst>
        </p:spPr>
      </p:pic>
      <p:pic>
        <p:nvPicPr>
          <p:cNvPr id="4" name="Picture 3"/>
          <p:cNvPicPr>
            <a:picLocks noChangeAspect="1"/>
          </p:cNvPicPr>
          <p:nvPr/>
        </p:nvPicPr>
        <p:blipFill>
          <a:blip r:embed="rId5"/>
          <a:stretch>
            <a:fillRect/>
          </a:stretch>
        </p:blipFill>
        <p:spPr>
          <a:xfrm>
            <a:off x="5879976" y="3765623"/>
            <a:ext cx="4414138" cy="2670087"/>
          </a:xfrm>
          <a:prstGeom prst="rect">
            <a:avLst/>
          </a:prstGeom>
          <a:ln>
            <a:noFill/>
          </a:ln>
          <a:effectLst>
            <a:softEdge rad="112500"/>
          </a:effectLst>
        </p:spPr>
      </p:pic>
      <p:sp>
        <p:nvSpPr>
          <p:cNvPr id="6" name="TextBox 5"/>
          <p:cNvSpPr txBox="1"/>
          <p:nvPr/>
        </p:nvSpPr>
        <p:spPr>
          <a:xfrm>
            <a:off x="5380837" y="3281436"/>
            <a:ext cx="5112568" cy="923330"/>
          </a:xfrm>
          <a:prstGeom prst="rect">
            <a:avLst/>
          </a:prstGeom>
          <a:noFill/>
        </p:spPr>
        <p:txBody>
          <a:bodyPr wrap="square" rtlCol="0">
            <a:spAutoFit/>
          </a:bodyPr>
          <a:lstStyle/>
          <a:p>
            <a:endParaRPr lang="en-US" sz="54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egoe UI Light" pitchFamily="34" charset="0"/>
              <a:cs typeface="Segoe UI Light" pitchFamily="34" charset="0"/>
            </a:endParaRPr>
          </a:p>
        </p:txBody>
      </p:sp>
      <p:sp>
        <p:nvSpPr>
          <p:cNvPr id="7" name="TextBox 6"/>
          <p:cNvSpPr txBox="1"/>
          <p:nvPr/>
        </p:nvSpPr>
        <p:spPr>
          <a:xfrm>
            <a:off x="508282" y="250027"/>
            <a:ext cx="5688632" cy="1938992"/>
          </a:xfrm>
          <a:prstGeom prst="rect">
            <a:avLst/>
          </a:prstGeom>
          <a:noFill/>
        </p:spPr>
        <p:txBody>
          <a:bodyPr wrap="square" rtlCol="0">
            <a:spAutoFit/>
          </a:bodyPr>
          <a:lstStyle/>
          <a:p>
            <a:pPr algn="ctr"/>
            <a:r>
              <a:rPr lang="en-US" sz="6000" b="1">
                <a:ln w="17780" cmpd="sng">
                  <a:solidFill>
                    <a:srgbClr val="FFFFFF"/>
                  </a:solidFill>
                  <a:prstDash val="solid"/>
                  <a:miter lim="800000"/>
                </a:ln>
                <a:solidFill>
                  <a:srgbClr val="FF0000"/>
                </a:solidFill>
                <a:effectLst>
                  <a:outerShdw blurRad="50800" algn="tl" rotWithShape="0">
                    <a:srgbClr val="000000"/>
                  </a:outerShdw>
                </a:effectLst>
              </a:rPr>
              <a:t>BÁC HỒ</a:t>
            </a:r>
          </a:p>
          <a:p>
            <a:pPr algn="ctr"/>
            <a:r>
              <a:rPr lang="en-US" sz="6000" b="1">
                <a:ln w="17780" cmpd="sng">
                  <a:solidFill>
                    <a:srgbClr val="FFFFFF"/>
                  </a:solidFill>
                  <a:prstDash val="solid"/>
                  <a:miter lim="800000"/>
                </a:ln>
                <a:solidFill>
                  <a:srgbClr val="FF0000"/>
                </a:solidFill>
                <a:effectLst>
                  <a:outerShdw blurRad="50800" algn="tl" rotWithShape="0">
                    <a:srgbClr val="000000"/>
                  </a:outerShdw>
                </a:effectLst>
              </a:rPr>
              <a:t>HỌC </a:t>
            </a:r>
            <a:r>
              <a:rPr lang="en-US" sz="6000" b="1" dirty="0">
                <a:ln w="17780" cmpd="sng">
                  <a:solidFill>
                    <a:srgbClr val="FFFFFF"/>
                  </a:solidFill>
                  <a:prstDash val="solid"/>
                  <a:miter lim="800000"/>
                </a:ln>
                <a:solidFill>
                  <a:srgbClr val="FF0000"/>
                </a:solidFill>
                <a:effectLst>
                  <a:outerShdw blurRad="50800" algn="tl" rotWithShape="0">
                    <a:srgbClr val="000000"/>
                  </a:outerShdw>
                </a:effectLst>
              </a:rPr>
              <a:t>NGOẠI NGỮ</a:t>
            </a:r>
            <a:endParaRPr lang="en-US" sz="60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ld blank map background with compass_ Adventure or discovery concept_.jpg"/>
          <p:cNvPicPr>
            <a:picLocks noChangeAspect="1"/>
          </p:cNvPicPr>
          <p:nvPr/>
        </p:nvPicPr>
        <p:blipFill>
          <a:blip r:embed="rId2"/>
          <a:stretch>
            <a:fillRect/>
          </a:stretch>
        </p:blipFill>
        <p:spPr>
          <a:xfrm>
            <a:off x="-240704" y="0"/>
            <a:ext cx="12192000" cy="6858000"/>
          </a:xfrm>
          <a:prstGeom prst="rect">
            <a:avLst/>
          </a:prstGeom>
        </p:spPr>
      </p:pic>
      <p:sp>
        <p:nvSpPr>
          <p:cNvPr id="4" name="TextBox 3"/>
          <p:cNvSpPr txBox="1"/>
          <p:nvPr/>
        </p:nvSpPr>
        <p:spPr>
          <a:xfrm>
            <a:off x="479376" y="275164"/>
            <a:ext cx="8928992" cy="1569660"/>
          </a:xfrm>
          <a:prstGeom prst="rect">
            <a:avLst/>
          </a:prstGeom>
          <a:noFill/>
        </p:spPr>
        <p:txBody>
          <a:bodyPr wrap="square" rtlCol="0">
            <a:spAutoFit/>
          </a:bodyPr>
          <a:lstStyle/>
          <a:p>
            <a:pPr algn="just"/>
            <a:r>
              <a:rPr lang="en-US" sz="2400" b="1" i="1" dirty="0" err="1">
                <a:solidFill>
                  <a:schemeClr val="bg1"/>
                </a:solidFill>
                <a:latin typeface="Candara" pitchFamily="34" charset="0"/>
              </a:rPr>
              <a:t>Ngày</a:t>
            </a:r>
            <a:r>
              <a:rPr lang="en-US" sz="2400" b="1" i="1" dirty="0">
                <a:solidFill>
                  <a:schemeClr val="bg1"/>
                </a:solidFill>
                <a:latin typeface="Candara" pitchFamily="34" charset="0"/>
              </a:rPr>
              <a:t> 5-6-1911, </a:t>
            </a:r>
            <a:r>
              <a:rPr lang="en-US" sz="2400" b="1" i="1" dirty="0" err="1">
                <a:solidFill>
                  <a:schemeClr val="bg1"/>
                </a:solidFill>
                <a:latin typeface="Candara" pitchFamily="34" charset="0"/>
              </a:rPr>
              <a:t>người</a:t>
            </a:r>
            <a:r>
              <a:rPr lang="en-US" sz="2400" b="1" i="1" dirty="0">
                <a:solidFill>
                  <a:schemeClr val="bg1"/>
                </a:solidFill>
                <a:latin typeface="Candara" pitchFamily="34" charset="0"/>
              </a:rPr>
              <a:t> </a:t>
            </a:r>
            <a:r>
              <a:rPr lang="en-US" sz="2400" b="1" i="1" dirty="0" err="1">
                <a:solidFill>
                  <a:schemeClr val="bg1"/>
                </a:solidFill>
                <a:latin typeface="Candara" pitchFamily="34" charset="0"/>
              </a:rPr>
              <a:t>thanh</a:t>
            </a:r>
            <a:r>
              <a:rPr lang="en-US" sz="2400" b="1" i="1" dirty="0">
                <a:solidFill>
                  <a:schemeClr val="bg1"/>
                </a:solidFill>
                <a:latin typeface="Candara" pitchFamily="34" charset="0"/>
              </a:rPr>
              <a:t> </a:t>
            </a:r>
            <a:r>
              <a:rPr lang="en-US" sz="2400" b="1" i="1" dirty="0" err="1">
                <a:solidFill>
                  <a:schemeClr val="bg1"/>
                </a:solidFill>
                <a:latin typeface="Candara" pitchFamily="34" charset="0"/>
              </a:rPr>
              <a:t>niên</a:t>
            </a:r>
            <a:r>
              <a:rPr lang="en-US" sz="2400" b="1" i="1" dirty="0">
                <a:solidFill>
                  <a:schemeClr val="bg1"/>
                </a:solidFill>
                <a:latin typeface="Candara" pitchFamily="34" charset="0"/>
              </a:rPr>
              <a:t> </a:t>
            </a:r>
            <a:r>
              <a:rPr lang="en-US" sz="2400" b="1" i="1" dirty="0" err="1">
                <a:solidFill>
                  <a:schemeClr val="bg1"/>
                </a:solidFill>
                <a:latin typeface="Candara" pitchFamily="34" charset="0"/>
              </a:rPr>
              <a:t>tên</a:t>
            </a:r>
            <a:r>
              <a:rPr lang="en-US" sz="2400" b="1" i="1" dirty="0">
                <a:solidFill>
                  <a:schemeClr val="bg1"/>
                </a:solidFill>
                <a:latin typeface="Candara" pitchFamily="34" charset="0"/>
              </a:rPr>
              <a:t> </a:t>
            </a:r>
            <a:r>
              <a:rPr lang="en-US" sz="2400" b="1" i="1" dirty="0" err="1">
                <a:solidFill>
                  <a:schemeClr val="bg1"/>
                </a:solidFill>
                <a:latin typeface="Candara" pitchFamily="34" charset="0"/>
              </a:rPr>
              <a:t>Nguyễn</a:t>
            </a:r>
            <a:r>
              <a:rPr lang="en-US" sz="2400" b="1" i="1" dirty="0">
                <a:solidFill>
                  <a:schemeClr val="bg1"/>
                </a:solidFill>
                <a:latin typeface="Candara" pitchFamily="34" charset="0"/>
              </a:rPr>
              <a:t> </a:t>
            </a:r>
            <a:r>
              <a:rPr lang="en-US" sz="2400" b="1" i="1" dirty="0" err="1">
                <a:solidFill>
                  <a:schemeClr val="bg1"/>
                </a:solidFill>
                <a:latin typeface="Candara" pitchFamily="34" charset="0"/>
              </a:rPr>
              <a:t>Tất</a:t>
            </a:r>
            <a:r>
              <a:rPr lang="en-US" sz="2400" b="1" i="1" dirty="0">
                <a:solidFill>
                  <a:schemeClr val="bg1"/>
                </a:solidFill>
                <a:latin typeface="Candara" pitchFamily="34" charset="0"/>
              </a:rPr>
              <a:t> </a:t>
            </a:r>
            <a:r>
              <a:rPr lang="en-US" sz="2400" b="1" i="1" dirty="0" err="1">
                <a:solidFill>
                  <a:schemeClr val="bg1"/>
                </a:solidFill>
                <a:latin typeface="Candara" pitchFamily="34" charset="0"/>
              </a:rPr>
              <a:t>Thành</a:t>
            </a:r>
            <a:r>
              <a:rPr lang="en-US" sz="2400" b="1" i="1" dirty="0">
                <a:solidFill>
                  <a:schemeClr val="bg1"/>
                </a:solidFill>
                <a:latin typeface="Candara" pitchFamily="34" charset="0"/>
              </a:rPr>
              <a:t> </a:t>
            </a:r>
            <a:r>
              <a:rPr lang="en-US" sz="2400" b="1" i="1" dirty="0" err="1">
                <a:solidFill>
                  <a:schemeClr val="bg1"/>
                </a:solidFill>
                <a:latin typeface="Candara" pitchFamily="34" charset="0"/>
              </a:rPr>
              <a:t>đã</a:t>
            </a:r>
            <a:r>
              <a:rPr lang="en-US" sz="2400" b="1" i="1" dirty="0">
                <a:solidFill>
                  <a:schemeClr val="bg1"/>
                </a:solidFill>
                <a:latin typeface="Candara" pitchFamily="34" charset="0"/>
              </a:rPr>
              <a:t>  </a:t>
            </a:r>
            <a:r>
              <a:rPr lang="en-US" sz="2400" b="1" i="1" dirty="0" err="1">
                <a:solidFill>
                  <a:schemeClr val="bg1"/>
                </a:solidFill>
                <a:latin typeface="Candara" pitchFamily="34" charset="0"/>
              </a:rPr>
              <a:t>rời</a:t>
            </a:r>
            <a:r>
              <a:rPr lang="en-US" sz="2400" b="1" i="1" dirty="0">
                <a:solidFill>
                  <a:schemeClr val="bg1"/>
                </a:solidFill>
                <a:latin typeface="Candara" pitchFamily="34" charset="0"/>
              </a:rPr>
              <a:t> </a:t>
            </a:r>
            <a:r>
              <a:rPr lang="en-US" sz="2400" b="1" i="1" dirty="0" err="1">
                <a:solidFill>
                  <a:schemeClr val="bg1"/>
                </a:solidFill>
                <a:latin typeface="Candara" pitchFamily="34" charset="0"/>
              </a:rPr>
              <a:t>bến</a:t>
            </a:r>
            <a:r>
              <a:rPr lang="en-US" sz="2400" b="1" i="1" dirty="0">
                <a:solidFill>
                  <a:schemeClr val="bg1"/>
                </a:solidFill>
                <a:latin typeface="Candara" pitchFamily="34" charset="0"/>
              </a:rPr>
              <a:t> </a:t>
            </a:r>
            <a:r>
              <a:rPr lang="en-US" sz="2400" b="1" i="1" dirty="0" err="1">
                <a:solidFill>
                  <a:schemeClr val="bg1"/>
                </a:solidFill>
                <a:latin typeface="Candara" pitchFamily="34" charset="0"/>
              </a:rPr>
              <a:t>cảng</a:t>
            </a:r>
            <a:r>
              <a:rPr lang="en-US" sz="2400" b="1" i="1" dirty="0">
                <a:solidFill>
                  <a:schemeClr val="bg1"/>
                </a:solidFill>
                <a:latin typeface="Candara" pitchFamily="34" charset="0"/>
              </a:rPr>
              <a:t> </a:t>
            </a:r>
            <a:r>
              <a:rPr lang="en-US" sz="2400" b="1" i="1" dirty="0" err="1">
                <a:solidFill>
                  <a:schemeClr val="bg1"/>
                </a:solidFill>
                <a:latin typeface="Candara" pitchFamily="34" charset="0"/>
              </a:rPr>
              <a:t>nhà</a:t>
            </a:r>
            <a:r>
              <a:rPr lang="en-US" sz="2400" b="1" i="1" dirty="0">
                <a:solidFill>
                  <a:schemeClr val="bg1"/>
                </a:solidFill>
                <a:latin typeface="Candara" pitchFamily="34" charset="0"/>
              </a:rPr>
              <a:t> </a:t>
            </a:r>
            <a:r>
              <a:rPr lang="en-US" sz="2400" b="1" i="1" dirty="0" err="1">
                <a:solidFill>
                  <a:schemeClr val="bg1"/>
                </a:solidFill>
                <a:latin typeface="Candara" pitchFamily="34" charset="0"/>
              </a:rPr>
              <a:t>Rồng</a:t>
            </a:r>
            <a:r>
              <a:rPr lang="en-US" sz="2400" b="1" i="1" dirty="0">
                <a:solidFill>
                  <a:schemeClr val="bg1"/>
                </a:solidFill>
                <a:latin typeface="Candara" pitchFamily="34" charset="0"/>
              </a:rPr>
              <a:t> </a:t>
            </a:r>
            <a:r>
              <a:rPr lang="en-US" sz="2400" b="1" i="1" dirty="0" err="1">
                <a:solidFill>
                  <a:schemeClr val="bg1"/>
                </a:solidFill>
                <a:latin typeface="Candara" pitchFamily="34" charset="0"/>
              </a:rPr>
              <a:t>lên</a:t>
            </a:r>
            <a:r>
              <a:rPr lang="en-US" sz="2400" b="1" i="1" dirty="0">
                <a:solidFill>
                  <a:schemeClr val="bg1"/>
                </a:solidFill>
                <a:latin typeface="Candara" pitchFamily="34" charset="0"/>
              </a:rPr>
              <a:t> con </a:t>
            </a:r>
            <a:r>
              <a:rPr lang="en-US" sz="2400" b="1" i="1" dirty="0" err="1">
                <a:solidFill>
                  <a:schemeClr val="bg1"/>
                </a:solidFill>
                <a:latin typeface="Candara" pitchFamily="34" charset="0"/>
              </a:rPr>
              <a:t>tàu</a:t>
            </a:r>
            <a:r>
              <a:rPr lang="en-US" sz="2400" b="1" i="1" dirty="0">
                <a:solidFill>
                  <a:schemeClr val="bg1"/>
                </a:solidFill>
                <a:latin typeface="Candara" pitchFamily="34" charset="0"/>
              </a:rPr>
              <a:t> </a:t>
            </a:r>
            <a:r>
              <a:rPr lang="vi-VN" sz="2400" b="1" i="1" dirty="0">
                <a:solidFill>
                  <a:schemeClr val="bg1"/>
                </a:solidFill>
                <a:latin typeface="Candara" pitchFamily="34" charset="0"/>
              </a:rPr>
              <a:t>Amiral Latouche Tréville của Pháp với đôi bàn tay trắng và quyết tâm tìm đường cứu nước  cho dân tộc Việt Nam</a:t>
            </a:r>
            <a:r>
              <a:rPr lang="vi-VN" sz="2400" b="1" i="1">
                <a:solidFill>
                  <a:schemeClr val="bg1"/>
                </a:solidFill>
                <a:latin typeface="Candara" pitchFamily="34" charset="0"/>
              </a:rPr>
              <a:t>. </a:t>
            </a:r>
            <a:endParaRPr lang="vi-VN" sz="2400" dirty="0">
              <a:solidFill>
                <a:schemeClr val="bg1"/>
              </a:solidFill>
              <a:latin typeface="Candara" pitchFamily="34" charset="0"/>
              <a:cs typeface="Calibri" panose="020F0502020204030204" pitchFamily="34" charset="0"/>
            </a:endParaRPr>
          </a:p>
        </p:txBody>
      </p:sp>
      <p:sp>
        <p:nvSpPr>
          <p:cNvPr id="5" name="TextBox 4"/>
          <p:cNvSpPr txBox="1"/>
          <p:nvPr/>
        </p:nvSpPr>
        <p:spPr>
          <a:xfrm>
            <a:off x="983432" y="1916832"/>
            <a:ext cx="8568952" cy="2308324"/>
          </a:xfrm>
          <a:prstGeom prst="rect">
            <a:avLst/>
          </a:prstGeom>
          <a:noFill/>
        </p:spPr>
        <p:txBody>
          <a:bodyPr wrap="square" rtlCol="0">
            <a:spAutoFit/>
          </a:bodyPr>
          <a:lstStyle/>
          <a:p>
            <a:pPr algn="just"/>
            <a:r>
              <a:rPr lang="vi-VN" sz="2400" b="1" i="1" dirty="0">
                <a:solidFill>
                  <a:srgbClr val="FFFF00"/>
                </a:solidFill>
                <a:latin typeface="Candara" pitchFamily="34" charset="0"/>
                <a:cs typeface="Calibri" panose="020F0502020204030204" pitchFamily="34" charset="0"/>
              </a:rPr>
              <a:t>Trong suốt quá trình tìm kiếm của mình, Bác bôn ba nhiều nước  như Anh, Pháp, Mỹ,.. Làm nhiều nghề để kiếm sống, tiếp xúc với nhiều người, nhiều giai cấp nhưng đặc biệt là sống và làm việc gần gũi với người lao động nghèo. Bác luôn tận dụng mọi cơ hội để giao tiếp với mọi người, dùng ngôn ngữ của họ  làm phương tiện giao </a:t>
            </a:r>
            <a:r>
              <a:rPr lang="vi-VN" sz="2400" b="1" i="1">
                <a:solidFill>
                  <a:srgbClr val="FFFF00"/>
                </a:solidFill>
                <a:latin typeface="Candara" pitchFamily="34" charset="0"/>
                <a:cs typeface="Calibri" panose="020F0502020204030204" pitchFamily="34" charset="0"/>
              </a:rPr>
              <a:t>tiếp</a:t>
            </a:r>
            <a:r>
              <a:rPr lang="vi-VN" sz="2400" b="1" i="1">
                <a:solidFill>
                  <a:srgbClr val="FFFF00"/>
                </a:solidFill>
                <a:latin typeface="Candara" pitchFamily="34" charset="0"/>
                <a:cs typeface="Calibri" panose="020F0502020204030204" pitchFamily="34" charset="0"/>
              </a:rPr>
              <a:t>.</a:t>
            </a:r>
            <a:endParaRPr lang="vi-VN" sz="2400" dirty="0">
              <a:solidFill>
                <a:srgbClr val="FFFF00"/>
              </a:solidFill>
              <a:latin typeface="Candara" pitchFamily="34" charset="0"/>
            </a:endParaRPr>
          </a:p>
        </p:txBody>
      </p:sp>
      <p:sp>
        <p:nvSpPr>
          <p:cNvPr id="7" name="TextBox 6"/>
          <p:cNvSpPr txBox="1"/>
          <p:nvPr/>
        </p:nvSpPr>
        <p:spPr>
          <a:xfrm>
            <a:off x="1703512" y="4240393"/>
            <a:ext cx="9577064" cy="1569660"/>
          </a:xfrm>
          <a:prstGeom prst="rect">
            <a:avLst/>
          </a:prstGeom>
          <a:noFill/>
        </p:spPr>
        <p:txBody>
          <a:bodyPr wrap="square" rtlCol="0">
            <a:spAutoFit/>
          </a:bodyPr>
          <a:lstStyle/>
          <a:p>
            <a:r>
              <a:rPr lang="vi-VN" sz="2400" b="1" i="1" dirty="0">
                <a:solidFill>
                  <a:schemeClr val="bg1"/>
                </a:solidFill>
                <a:latin typeface="Candara" pitchFamily="34" charset="0"/>
                <a:cs typeface="Calibri" panose="020F0502020204030204" pitchFamily="34" charset="0"/>
              </a:rPr>
              <a:t>Có thể nói hành trình tìm kiếm của Bác là cả một quá trình gian nan, vất vả, khổ cực </a:t>
            </a:r>
            <a:r>
              <a:rPr lang="en-US" sz="2400" b="1" i="1" dirty="0" err="1">
                <a:solidFill>
                  <a:schemeClr val="bg1"/>
                </a:solidFill>
                <a:latin typeface="Candara" pitchFamily="34" charset="0"/>
                <a:cs typeface="Calibri" panose="020F0502020204030204" pitchFamily="34" charset="0"/>
              </a:rPr>
              <a:t>nhưng</a:t>
            </a:r>
            <a:r>
              <a:rPr lang="vi-VN" sz="2400" b="1" i="1" dirty="0">
                <a:solidFill>
                  <a:schemeClr val="bg1"/>
                </a:solidFill>
                <a:latin typeface="Candara" pitchFamily="34" charset="0"/>
                <a:cs typeface="Calibri" panose="020F0502020204030204" pitchFamily="34" charset="0"/>
              </a:rPr>
              <a:t> </a:t>
            </a:r>
            <a:r>
              <a:rPr lang="vi-VN" sz="2400" b="1" i="1" dirty="0">
                <a:solidFill>
                  <a:schemeClr val="bg1"/>
                </a:solidFill>
                <a:latin typeface="Candara" pitchFamily="34" charset="0"/>
                <a:cs typeface="Calibri" panose="020F0502020204030204" pitchFamily="34" charset="0"/>
              </a:rPr>
              <a:t>sống và làm việc trong môi trường khó khăn như vậy nhưng Bác vẫn tự </a:t>
            </a:r>
            <a:r>
              <a:rPr lang="vi-VN" sz="2400" b="1" i="1" dirty="0">
                <a:solidFill>
                  <a:schemeClr val="bg1"/>
                </a:solidFill>
                <a:latin typeface="Candara" pitchFamily="34" charset="0"/>
                <a:cs typeface="Calibri" panose="020F0502020204030204" pitchFamily="34" charset="0"/>
              </a:rPr>
              <a:t>tra</a:t>
            </a:r>
            <a:r>
              <a:rPr lang="en-US" sz="2400" b="1" i="1" dirty="0">
                <a:solidFill>
                  <a:schemeClr val="bg1"/>
                </a:solidFill>
                <a:latin typeface="Candara" pitchFamily="34" charset="0"/>
                <a:cs typeface="Calibri" panose="020F0502020204030204" pitchFamily="34" charset="0"/>
              </a:rPr>
              <a:t>u</a:t>
            </a:r>
            <a:r>
              <a:rPr lang="vi-VN" sz="2400" b="1" i="1" dirty="0">
                <a:solidFill>
                  <a:schemeClr val="bg1"/>
                </a:solidFill>
                <a:latin typeface="Candara" pitchFamily="34" charset="0"/>
                <a:cs typeface="Calibri" panose="020F0502020204030204" pitchFamily="34" charset="0"/>
              </a:rPr>
              <a:t> </a:t>
            </a:r>
            <a:r>
              <a:rPr lang="vi-VN" sz="2400" b="1" i="1" dirty="0">
                <a:solidFill>
                  <a:schemeClr val="bg1"/>
                </a:solidFill>
                <a:latin typeface="Candara" pitchFamily="34" charset="0"/>
                <a:cs typeface="Calibri" panose="020F0502020204030204" pitchFamily="34" charset="0"/>
              </a:rPr>
              <a:t>dồi, học tập về khả năng ngoại ngữ , về chính trị phục vụ cho hoạt động của bản </a:t>
            </a:r>
            <a:r>
              <a:rPr lang="vi-VN" sz="2400" b="1" i="1">
                <a:solidFill>
                  <a:schemeClr val="bg1"/>
                </a:solidFill>
                <a:latin typeface="Candara" pitchFamily="34" charset="0"/>
                <a:cs typeface="Calibri" panose="020F0502020204030204" pitchFamily="34" charset="0"/>
              </a:rPr>
              <a:t>thân</a:t>
            </a:r>
            <a:r>
              <a:rPr lang="vi-VN" sz="2400" b="1" i="1">
                <a:solidFill>
                  <a:schemeClr val="bg1"/>
                </a:solidFill>
                <a:latin typeface="Candara" pitchFamily="34" charset="0"/>
                <a:cs typeface="Calibri" panose="020F0502020204030204" pitchFamily="34" charset="0"/>
              </a:rPr>
              <a:t>.</a:t>
            </a:r>
            <a:endParaRPr lang="vi-VN" sz="2400" b="1" i="1" dirty="0">
              <a:solidFill>
                <a:schemeClr val="bg1"/>
              </a:solidFill>
              <a:latin typeface="Candara"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i.pinimg.com/564x/fe/80/fb/fe80fb71b3b22a1fc2ede04e14772e96.jpg"/>
          <p:cNvPicPr>
            <a:picLocks noChangeAspect="1" noChangeArrowheads="1"/>
          </p:cNvPicPr>
          <p:nvPr/>
        </p:nvPicPr>
        <p:blipFill>
          <a:blip r:embed="rId2"/>
          <a:srcRect/>
          <a:stretch>
            <a:fillRect/>
          </a:stretch>
        </p:blipFill>
        <p:spPr bwMode="auto">
          <a:xfrm>
            <a:off x="0" y="-214338"/>
            <a:ext cx="12192000" cy="7286676"/>
          </a:xfrm>
          <a:prstGeom prst="rect">
            <a:avLst/>
          </a:prstGeom>
          <a:noFill/>
        </p:spPr>
      </p:pic>
      <p:sp>
        <p:nvSpPr>
          <p:cNvPr id="3" name="Rectangle 2"/>
          <p:cNvSpPr/>
          <p:nvPr/>
        </p:nvSpPr>
        <p:spPr>
          <a:xfrm>
            <a:off x="1415480" y="505122"/>
            <a:ext cx="10297144" cy="5847755"/>
          </a:xfrm>
          <a:prstGeom prst="rect">
            <a:avLst/>
          </a:prstGeom>
        </p:spPr>
        <p:txBody>
          <a:bodyPr wrap="square">
            <a:spAutoFit/>
          </a:bodyPr>
          <a:lstStyle/>
          <a:p>
            <a:pPr algn="just"/>
            <a:r>
              <a:rPr lang="en-US" sz="2200" dirty="0">
                <a:solidFill>
                  <a:schemeClr val="tx2">
                    <a:lumMod val="75000"/>
                  </a:schemeClr>
                </a:solidFill>
                <a:latin typeface="+mj-lt"/>
              </a:rPr>
              <a:t>   </a:t>
            </a:r>
            <a:r>
              <a:rPr lang="vi-VN" sz="2200" b="1" dirty="0">
                <a:solidFill>
                  <a:schemeClr val="tx2">
                    <a:lumMod val="75000"/>
                  </a:schemeClr>
                </a:solidFill>
                <a:latin typeface="Courier New" pitchFamily="49" charset="0"/>
                <a:cs typeface="Courier New" pitchFamily="49" charset="0"/>
              </a:rPr>
              <a:t>Và</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tại</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một lần được</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Bác chia sẻ, Bác</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kể</a:t>
            </a:r>
            <a:r>
              <a:rPr lang="vi-VN" sz="2200" b="1">
                <a:solidFill>
                  <a:schemeClr val="tx2">
                    <a:lumMod val="75000"/>
                  </a:schemeClr>
                </a:solidFill>
                <a:latin typeface="Courier New" pitchFamily="49" charset="0"/>
                <a:cs typeface="Courier New" pitchFamily="49" charset="0"/>
              </a:rPr>
              <a:t>: </a:t>
            </a:r>
            <a:r>
              <a:rPr lang="en-US" sz="2200" b="1">
                <a:solidFill>
                  <a:schemeClr val="tx2">
                    <a:lumMod val="75000"/>
                  </a:schemeClr>
                </a:solidFill>
                <a:latin typeface="Courier New" pitchFamily="49" charset="0"/>
                <a:cs typeface="Courier New" pitchFamily="49" charset="0"/>
              </a:rPr>
              <a:t>“</a:t>
            </a:r>
            <a:r>
              <a:rPr lang="vi-VN" sz="2200" b="1">
                <a:solidFill>
                  <a:schemeClr val="tx2">
                    <a:lumMod val="75000"/>
                  </a:schemeClr>
                </a:solidFill>
                <a:latin typeface="Courier New" pitchFamily="49" charset="0"/>
                <a:cs typeface="Courier New" pitchFamily="49" charset="0"/>
              </a:rPr>
              <a:t>...</a:t>
            </a:r>
            <a:r>
              <a:rPr lang="vi-VN" sz="2200" b="1" dirty="0">
                <a:solidFill>
                  <a:schemeClr val="tx2">
                    <a:lumMod val="75000"/>
                  </a:schemeClr>
                </a:solidFill>
                <a:latin typeface="Courier New" pitchFamily="49" charset="0"/>
                <a:cs typeface="Courier New" pitchFamily="49" charset="0"/>
              </a:rPr>
              <a:t>Đây cũng là</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Bác cũng nói cái kinh nghiệm cá nhân đấy. Các cô các chú ngày trước cũng nghe nói ngày trước á là Bác được làm phụ bếp chứ cũng chưa được làm bếp. Làm phụ bếp ý,lúc đó Bác là một vong quốc nô, mà làm phụ bếp cho thực </a:t>
            </a:r>
            <a:r>
              <a:rPr lang="vi-VN" sz="2200" b="1">
                <a:solidFill>
                  <a:schemeClr val="tx2">
                    <a:lumMod val="75000"/>
                  </a:schemeClr>
                </a:solidFill>
                <a:latin typeface="Courier New" pitchFamily="49" charset="0"/>
                <a:cs typeface="Courier New" pitchFamily="49" charset="0"/>
              </a:rPr>
              <a:t>dân Pháp.</a:t>
            </a:r>
            <a:r>
              <a:rPr lang="en-US" sz="2200" b="1">
                <a:solidFill>
                  <a:schemeClr val="tx2">
                    <a:lumMod val="75000"/>
                  </a:schemeClr>
                </a:solidFill>
                <a:latin typeface="Courier New" pitchFamily="49" charset="0"/>
                <a:cs typeface="Courier New" pitchFamily="49" charset="0"/>
              </a:rPr>
              <a:t> </a:t>
            </a:r>
            <a:r>
              <a:rPr lang="vi-VN" sz="2200" b="1">
                <a:solidFill>
                  <a:schemeClr val="tx2">
                    <a:lumMod val="75000"/>
                  </a:schemeClr>
                </a:solidFill>
                <a:latin typeface="Courier New" pitchFamily="49" charset="0"/>
                <a:cs typeface="Courier New" pitchFamily="49" charset="0"/>
              </a:rPr>
              <a:t>Công </a:t>
            </a:r>
            <a:r>
              <a:rPr lang="vi-VN" sz="2200" b="1" dirty="0">
                <a:solidFill>
                  <a:schemeClr val="tx2">
                    <a:lumMod val="75000"/>
                  </a:schemeClr>
                </a:solidFill>
                <a:latin typeface="Courier New" pitchFamily="49" charset="0"/>
                <a:cs typeface="Courier New" pitchFamily="49" charset="0"/>
              </a:rPr>
              <a:t>việc thì rất vất vả, từ 5 giờ sáng đến 9,10 giờ tối. Mà là rửa những cái xoong, cái xoong nó lớn, cao </a:t>
            </a:r>
            <a:r>
              <a:rPr lang="vi-VN" sz="2200" b="1">
                <a:solidFill>
                  <a:schemeClr val="tx2">
                    <a:lumMod val="75000"/>
                  </a:schemeClr>
                </a:solidFill>
                <a:latin typeface="Courier New" pitchFamily="49" charset="0"/>
                <a:cs typeface="Courier New" pitchFamily="49" charset="0"/>
              </a:rPr>
              <a:t>hơn người. </a:t>
            </a:r>
            <a:r>
              <a:rPr lang="vi-VN" sz="2200" b="1" dirty="0">
                <a:solidFill>
                  <a:schemeClr val="tx2">
                    <a:lumMod val="75000"/>
                  </a:schemeClr>
                </a:solidFill>
                <a:latin typeface="Courier New" pitchFamily="49" charset="0"/>
                <a:cs typeface="Courier New" pitchFamily="49" charset="0"/>
              </a:rPr>
              <a:t>Phải bắc ghế lên, mình </a:t>
            </a:r>
            <a:r>
              <a:rPr lang="en-US" sz="2200" b="1" dirty="0" err="1">
                <a:solidFill>
                  <a:schemeClr val="tx2">
                    <a:lumMod val="75000"/>
                  </a:schemeClr>
                </a:solidFill>
                <a:latin typeface="Courier New" pitchFamily="49" charset="0"/>
                <a:cs typeface="Courier New" pitchFamily="49" charset="0"/>
              </a:rPr>
              <a:t>cứ</a:t>
            </a:r>
            <a:r>
              <a:rPr lang="en-US" sz="2200" b="1" dirty="0">
                <a:solidFill>
                  <a:schemeClr val="tx2">
                    <a:lumMod val="75000"/>
                  </a:schemeClr>
                </a:solidFill>
                <a:latin typeface="Courier New" pitchFamily="49" charset="0"/>
                <a:cs typeface="Courier New" pitchFamily="49" charset="0"/>
              </a:rPr>
              <a:t> </a:t>
            </a:r>
            <a:r>
              <a:rPr lang="en-US" sz="2200" b="1" dirty="0" err="1">
                <a:solidFill>
                  <a:schemeClr val="tx2">
                    <a:lumMod val="75000"/>
                  </a:schemeClr>
                </a:solidFill>
                <a:latin typeface="Courier New" pitchFamily="49" charset="0"/>
                <a:cs typeface="Courier New" pitchFamily="49" charset="0"/>
              </a:rPr>
              <a:t>chui</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vào thế là mình rửa.Thế nhưng Bác </a:t>
            </a:r>
            <a:r>
              <a:rPr lang="en-US" sz="2200" b="1" dirty="0" err="1">
                <a:solidFill>
                  <a:schemeClr val="tx2">
                    <a:lumMod val="75000"/>
                  </a:schemeClr>
                </a:solidFill>
                <a:latin typeface="Courier New" pitchFamily="49" charset="0"/>
                <a:cs typeface="Courier New" pitchFamily="49" charset="0"/>
              </a:rPr>
              <a:t>vẫn</a:t>
            </a:r>
            <a:r>
              <a:rPr lang="vi-VN" sz="2200" b="1" dirty="0">
                <a:solidFill>
                  <a:schemeClr val="tx2">
                    <a:lumMod val="75000"/>
                  </a:schemeClr>
                </a:solidFill>
                <a:latin typeface="Courier New" pitchFamily="49" charset="0"/>
                <a:cs typeface="Courier New" pitchFamily="49" charset="0"/>
              </a:rPr>
              <a:t> học được. Bác học được văn hóa, Bác học được chính trị. Bởi vì sao</a:t>
            </a:r>
            <a:r>
              <a:rPr lang="en-US" sz="2200" b="1" dirty="0">
                <a:solidFill>
                  <a:schemeClr val="tx2">
                    <a:lumMod val="75000"/>
                  </a:schemeClr>
                </a:solidFill>
                <a:latin typeface="Courier New" pitchFamily="49" charset="0"/>
                <a:cs typeface="Courier New" pitchFamily="49" charset="0"/>
              </a:rPr>
              <a:t>?</a:t>
            </a:r>
            <a:r>
              <a:rPr lang="vi-VN" sz="2200" b="1" dirty="0">
                <a:solidFill>
                  <a:schemeClr val="tx2">
                    <a:lumMod val="75000"/>
                  </a:schemeClr>
                </a:solidFill>
                <a:latin typeface="Courier New" pitchFamily="49" charset="0"/>
                <a:cs typeface="Courier New" pitchFamily="49" charset="0"/>
              </a:rPr>
              <a:t> Bác có quyết tâm. Nói một ví dụ</a:t>
            </a:r>
            <a:r>
              <a:rPr lang="en-US" sz="2200" b="1" dirty="0">
                <a:solidFill>
                  <a:schemeClr val="tx2">
                    <a:lumMod val="75000"/>
                  </a:schemeClr>
                </a:solidFill>
                <a:latin typeface="Courier New" pitchFamily="49" charset="0"/>
                <a:cs typeface="Courier New" pitchFamily="49" charset="0"/>
              </a:rPr>
              <a:t>:</a:t>
            </a:r>
            <a:r>
              <a:rPr lang="vi-VN" sz="2200" b="1" dirty="0">
                <a:solidFill>
                  <a:schemeClr val="tx2">
                    <a:lumMod val="75000"/>
                  </a:schemeClr>
                </a:solidFill>
                <a:latin typeface="Courier New" pitchFamily="49" charset="0"/>
                <a:cs typeface="Courier New" pitchFamily="49" charset="0"/>
              </a:rPr>
              <a:t> sớm, trưa 5 giờ là phải bắt đầu làm thì trước 5 giờ Bác dạy, viết mấy chữ, thường thường là đầu ý, thì viết năm chữ thôi. Từ sau, chừng sau vài ba tháng, thì  viết 10 chữ. Thí dụ</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khi Bác</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học tiếng anh, viết 10 chữ,sổ tay đấy.</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Thế là</a:t>
            </a:r>
            <a:r>
              <a:rPr lang="en-US" sz="2200" b="1" dirty="0">
                <a:solidFill>
                  <a:schemeClr val="tx2">
                    <a:lumMod val="75000"/>
                  </a:schemeClr>
                </a:solidFill>
                <a:latin typeface="Courier New" pitchFamily="49" charset="0"/>
                <a:cs typeface="Courier New" pitchFamily="49" charset="0"/>
              </a:rPr>
              <a:t> </a:t>
            </a:r>
            <a:r>
              <a:rPr lang="vi-VN" sz="2200" b="1" dirty="0">
                <a:solidFill>
                  <a:schemeClr val="tx2">
                    <a:lumMod val="75000"/>
                  </a:schemeClr>
                </a:solidFill>
                <a:latin typeface="Courier New" pitchFamily="49" charset="0"/>
                <a:cs typeface="Courier New" pitchFamily="49" charset="0"/>
              </a:rPr>
              <a:t>vừa làm vừa học. Tối như thế là thuộc được 10 chữ. Mà một ngày 10 chữ, 10 ngày 100 chữ. Một tháng là 300 chữ. Một  năm là khá rồi đấy. Mà chỉ có chí thì là làm được</a:t>
            </a:r>
            <a:r>
              <a:rPr lang="en-US" sz="2200" b="1" dirty="0">
                <a:solidFill>
                  <a:schemeClr val="tx2">
                    <a:lumMod val="75000"/>
                  </a:schemeClr>
                </a:solidFill>
                <a:latin typeface="Courier New" pitchFamily="49" charset="0"/>
                <a:cs typeface="Courier New" pitchFamily="49" charset="0"/>
              </a:rPr>
              <a:t>”</a:t>
            </a:r>
            <a:r>
              <a:rPr lang="vi-VN" sz="2200" b="1" dirty="0">
                <a:solidFill>
                  <a:schemeClr val="tx2">
                    <a:lumMod val="75000"/>
                  </a:schemeClr>
                </a:solidFill>
                <a:latin typeface="Courier New" pitchFamily="49" charset="0"/>
                <a:cs typeface="Courier New" pitchFamily="49" charset="0"/>
              </a:rPr>
              <a:t>.</a:t>
            </a:r>
            <a:endParaRPr lang="vi-VN" sz="2200" b="1" dirty="0">
              <a:solidFill>
                <a:schemeClr val="tx2">
                  <a:lumMod val="75000"/>
                </a:schemeClr>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i.pinimg.com/564x/ad/d6/61/add66112f82afc67c8989235f7b80b76.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TextBox 4"/>
          <p:cNvSpPr txBox="1"/>
          <p:nvPr/>
        </p:nvSpPr>
        <p:spPr>
          <a:xfrm>
            <a:off x="106995" y="908720"/>
            <a:ext cx="11881320" cy="1446550"/>
          </a:xfrm>
          <a:prstGeom prst="rect">
            <a:avLst/>
          </a:prstGeom>
          <a:noFill/>
        </p:spPr>
        <p:txBody>
          <a:bodyPr wrap="square" rtlCol="0">
            <a:spAutoFit/>
          </a:bodyPr>
          <a:lstStyle/>
          <a:p>
            <a:pPr algn="just"/>
            <a:r>
              <a:rPr lang="en-US" sz="2200" b="1" dirty="0">
                <a:solidFill>
                  <a:schemeClr val="bg1"/>
                </a:solidFill>
                <a:latin typeface="Calibri" panose="020F0502020204030204" pitchFamily="34" charset="0"/>
                <a:cs typeface="Calibri" panose="020F0502020204030204" pitchFamily="34" charset="0"/>
              </a:rPr>
              <a:t>     </a:t>
            </a:r>
            <a:r>
              <a:rPr lang="vi-VN" sz="2200" b="1" i="1" dirty="0">
                <a:solidFill>
                  <a:schemeClr val="bg1"/>
                </a:solidFill>
                <a:latin typeface="Courier New" pitchFamily="49" charset="0"/>
                <a:ea typeface="PMingLiU-ExtB" pitchFamily="18" charset="-120"/>
                <a:cs typeface="Courier New" pitchFamily="49" charset="0"/>
              </a:rPr>
              <a:t>Giáo sư Hoàng Chí </a:t>
            </a:r>
            <a:r>
              <a:rPr lang="en-US" sz="2200" b="1" i="1" dirty="0">
                <a:solidFill>
                  <a:schemeClr val="bg1"/>
                </a:solidFill>
                <a:latin typeface="Courier New" pitchFamily="49" charset="0"/>
                <a:ea typeface="PMingLiU-ExtB" pitchFamily="18" charset="-120"/>
                <a:cs typeface="Courier New" pitchFamily="49" charset="0"/>
              </a:rPr>
              <a:t>B</a:t>
            </a:r>
            <a:r>
              <a:rPr lang="vi-VN" sz="2200" b="1" i="1" dirty="0">
                <a:solidFill>
                  <a:schemeClr val="bg1"/>
                </a:solidFill>
                <a:latin typeface="Courier New" pitchFamily="49" charset="0"/>
                <a:ea typeface="PMingLiU-ExtB" pitchFamily="18" charset="-120"/>
                <a:cs typeface="Courier New" pitchFamily="49" charset="0"/>
              </a:rPr>
              <a:t>ảo cũng đã phải thốt lên rằng: </a:t>
            </a:r>
            <a:r>
              <a:rPr lang="en-US" sz="2200" b="1" i="1" dirty="0">
                <a:solidFill>
                  <a:schemeClr val="bg1"/>
                </a:solidFill>
                <a:latin typeface="Courier New" pitchFamily="49" charset="0"/>
                <a:ea typeface="PMingLiU-ExtB" pitchFamily="18" charset="-120"/>
                <a:cs typeface="Courier New" pitchFamily="49" charset="0"/>
              </a:rPr>
              <a:t>“</a:t>
            </a:r>
            <a:r>
              <a:rPr lang="vi-VN" sz="2200" b="1" i="1" dirty="0">
                <a:solidFill>
                  <a:schemeClr val="bg1"/>
                </a:solidFill>
                <a:latin typeface="Courier New" pitchFamily="49" charset="0"/>
                <a:ea typeface="PMingLiU-ExtB" pitchFamily="18" charset="-120"/>
                <a:cs typeface="Courier New" pitchFamily="49" charset="0"/>
              </a:rPr>
              <a:t>Thế giới họ kinh ngạc ở chỗ đó là không bao giờ thấy Hồ Chí Minh dùng phiên dịch cả. Tiếp nước nào nói tiếng nước đó còn khi phải dịch ý thì chẳng qua là nghi lễ ngoại giao nó bắt buộc mà dịch tượng </a:t>
            </a:r>
            <a:r>
              <a:rPr lang="vi-VN" sz="2200" b="1" i="1">
                <a:solidFill>
                  <a:schemeClr val="bg1"/>
                </a:solidFill>
                <a:latin typeface="Courier New" pitchFamily="49" charset="0"/>
                <a:ea typeface="PMingLiU-ExtB" pitchFamily="18" charset="-120"/>
                <a:cs typeface="Courier New" pitchFamily="49" charset="0"/>
              </a:rPr>
              <a:t>trưng </a:t>
            </a:r>
            <a:r>
              <a:rPr lang="vi-VN" sz="2200" b="1" i="1" smtClean="0">
                <a:solidFill>
                  <a:schemeClr val="bg1"/>
                </a:solidFill>
                <a:latin typeface="Courier New" pitchFamily="49" charset="0"/>
                <a:ea typeface="PMingLiU-ExtB" pitchFamily="18" charset="-120"/>
                <a:cs typeface="Courier New" pitchFamily="49" charset="0"/>
              </a:rPr>
              <a:t>thôi</a:t>
            </a:r>
            <a:r>
              <a:rPr lang="en-US" sz="2200" b="1" i="1" smtClean="0">
                <a:solidFill>
                  <a:schemeClr val="bg1"/>
                </a:solidFill>
                <a:latin typeface="Courier New" pitchFamily="49" charset="0"/>
                <a:ea typeface="PMingLiU-ExtB" pitchFamily="18" charset="-120"/>
                <a:cs typeface="Courier New" pitchFamily="49" charset="0"/>
              </a:rPr>
              <a:t>”</a:t>
            </a:r>
            <a:r>
              <a:rPr lang="vi-VN" sz="2200" b="1" i="1" dirty="0">
                <a:solidFill>
                  <a:schemeClr val="bg1"/>
                </a:solidFill>
                <a:latin typeface="Courier New" pitchFamily="49" charset="0"/>
                <a:ea typeface="PMingLiU-ExtB" pitchFamily="18" charset="-120"/>
                <a:cs typeface="Courier New" pitchFamily="49" charset="0"/>
              </a:rPr>
              <a:t>. </a:t>
            </a:r>
            <a:endParaRPr lang="vi-VN" sz="2200" b="1" i="1" dirty="0">
              <a:solidFill>
                <a:schemeClr val="bg1"/>
              </a:solidFill>
              <a:latin typeface="Courier New" pitchFamily="49" charset="0"/>
              <a:ea typeface="PMingLiU-ExtB" pitchFamily="18" charset="-120"/>
              <a:cs typeface="Courier New" pitchFamily="49" charset="0"/>
            </a:endParaRPr>
          </a:p>
        </p:txBody>
      </p:sp>
      <p:pic>
        <p:nvPicPr>
          <p:cNvPr id="18438" name="Picture 6" descr="Mục này có hình ảnh của: {{ pinTitle }}"/>
          <p:cNvPicPr>
            <a:picLocks noChangeAspect="1" noChangeArrowheads="1"/>
          </p:cNvPicPr>
          <p:nvPr/>
        </p:nvPicPr>
        <p:blipFill>
          <a:blip r:embed="rId3"/>
          <a:srcRect/>
          <a:stretch>
            <a:fillRect/>
          </a:stretch>
        </p:blipFill>
        <p:spPr bwMode="auto">
          <a:xfrm>
            <a:off x="1703513" y="2996952"/>
            <a:ext cx="2561603" cy="3357562"/>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4427475" y="2996952"/>
            <a:ext cx="3240360" cy="3357562"/>
          </a:xfrm>
          <a:prstGeom prst="rect">
            <a:avLst/>
          </a:prstGeom>
          <a:ln>
            <a:noFill/>
          </a:ln>
          <a:effectLst>
            <a:softEdge rad="112500"/>
          </a:effectLst>
        </p:spPr>
      </p:pic>
      <p:pic>
        <p:nvPicPr>
          <p:cNvPr id="7" name="Picture 6"/>
          <p:cNvPicPr>
            <a:picLocks noChangeAspect="1"/>
          </p:cNvPicPr>
          <p:nvPr/>
        </p:nvPicPr>
        <p:blipFill>
          <a:blip r:embed="rId5" cstate="print"/>
          <a:stretch>
            <a:fillRect/>
          </a:stretch>
        </p:blipFill>
        <p:spPr>
          <a:xfrm>
            <a:off x="7896200" y="2996952"/>
            <a:ext cx="2631302" cy="33575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arn(inVertical)">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barn(inVertical)">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i.pinimg.com/564x/35/ad/5d/35ad5ddce1828a86517c6705569af7ac.jpg"/>
          <p:cNvPicPr>
            <a:picLocks noChangeAspect="1" noChangeArrowheads="1"/>
          </p:cNvPicPr>
          <p:nvPr/>
        </p:nvPicPr>
        <p:blipFill>
          <a:blip r:embed="rId2"/>
          <a:srcRect/>
          <a:stretch>
            <a:fillRect/>
          </a:stretch>
        </p:blipFill>
        <p:spPr bwMode="auto">
          <a:xfrm>
            <a:off x="623392" y="0"/>
            <a:ext cx="11449271" cy="6922184"/>
          </a:xfrm>
          <a:prstGeom prst="rect">
            <a:avLst/>
          </a:prstGeom>
          <a:noFill/>
        </p:spPr>
      </p:pic>
      <p:sp>
        <p:nvSpPr>
          <p:cNvPr id="3" name="TextBox 2"/>
          <p:cNvSpPr txBox="1"/>
          <p:nvPr/>
        </p:nvSpPr>
        <p:spPr>
          <a:xfrm>
            <a:off x="1703512" y="2013787"/>
            <a:ext cx="9001000" cy="2308324"/>
          </a:xfrm>
          <a:prstGeom prst="rect">
            <a:avLst/>
          </a:prstGeom>
          <a:noFill/>
        </p:spPr>
        <p:txBody>
          <a:bodyPr wrap="square" rtlCol="0">
            <a:spAutoFit/>
          </a:bodyPr>
          <a:lstStyle/>
          <a:p>
            <a:pPr marL="285750" indent="-285750" algn="just">
              <a:lnSpc>
                <a:spcPct val="150000"/>
              </a:lnSpc>
              <a:buFont typeface="Arial" pitchFamily="34" charset="0"/>
              <a:buChar char="•"/>
            </a:pPr>
            <a:r>
              <a:rPr lang="en-US" sz="2400" dirty="0">
                <a:latin typeface="+mj-lt"/>
              </a:rPr>
              <a:t> </a:t>
            </a:r>
            <a:r>
              <a:rPr lang="vi-VN" sz="2400" dirty="0">
                <a:latin typeface="+mj-lt"/>
              </a:rPr>
              <a:t> </a:t>
            </a:r>
            <a:r>
              <a:rPr lang="vi-VN" sz="2400" b="1" dirty="0">
                <a:latin typeface="+mj-lt"/>
                <a:cs typeface="Calibri" panose="020F0502020204030204" pitchFamily="34" charset="0"/>
              </a:rPr>
              <a:t>Từ những mẩu chuyện ngắn về Bác, chúng ta là những học sinh, thanh niên, mầm non của đất nước cố gắng học tập, rèn luyện tra</a:t>
            </a:r>
            <a:r>
              <a:rPr lang="en-US" sz="2400" b="1" dirty="0">
                <a:latin typeface="Times New Roman" pitchFamily="18" charset="0"/>
                <a:cs typeface="Times New Roman" pitchFamily="18" charset="0"/>
              </a:rPr>
              <a:t>u</a:t>
            </a:r>
            <a:r>
              <a:rPr lang="vi-VN" sz="2400" b="1" dirty="0">
                <a:latin typeface="+mj-lt"/>
                <a:cs typeface="Calibri" panose="020F0502020204030204" pitchFamily="34" charset="0"/>
              </a:rPr>
              <a:t> dồi kiến thức để xây dựng đất nước sánh vai với các cường quốc năm châu.</a:t>
            </a:r>
            <a:endParaRPr lang="vi-VN" sz="2400" b="1" dirty="0">
              <a:latin typeface="+mj-lt"/>
              <a:cs typeface="Calibri" panose="020F0502020204030204" pitchFamily="34" charset="0"/>
            </a:endParaRPr>
          </a:p>
        </p:txBody>
      </p:sp>
      <p:sp>
        <p:nvSpPr>
          <p:cNvPr id="4" name="TextBox 3"/>
          <p:cNvSpPr txBox="1"/>
          <p:nvPr/>
        </p:nvSpPr>
        <p:spPr>
          <a:xfrm>
            <a:off x="3935760" y="1412776"/>
            <a:ext cx="4910319" cy="1077218"/>
          </a:xfrm>
          <a:prstGeom prst="rect">
            <a:avLst/>
          </a:prstGeom>
          <a:noFill/>
        </p:spPr>
        <p:txBody>
          <a:bodyPr wrap="none" rtlCol="0">
            <a:spAutoFit/>
          </a:bodyPr>
          <a:lstStyle/>
          <a:p>
            <a:r>
              <a:rPr lang="en-US" sz="3200" b="1" dirty="0">
                <a:solidFill>
                  <a:srgbClr val="C00000"/>
                </a:solidFill>
                <a:latin typeface="Bell MT" pitchFamily="18" charset="0"/>
                <a:cs typeface="Times New Roman" pitchFamily="18" charset="0"/>
              </a:rPr>
              <a:t>BÀI HỌC KINH NGHIỆM</a:t>
            </a:r>
            <a:r>
              <a:rPr lang="vi-VN" sz="3200" b="1" dirty="0">
                <a:latin typeface="Times New Roman" pitchFamily="18" charset="0"/>
                <a:cs typeface="Times New Roman" pitchFamily="18" charset="0"/>
              </a:rPr>
              <a:t/>
            </a:r>
            <a:br>
              <a:rPr lang="vi-VN" sz="3200" b="1" dirty="0">
                <a:latin typeface="Times New Roman" pitchFamily="18" charset="0"/>
                <a:cs typeface="Times New Roman" pitchFamily="18" charset="0"/>
              </a:rPr>
            </a:br>
            <a:endParaRPr lang="vi-VN" sz="3200" b="1" dirty="0">
              <a:latin typeface="Times New Roman" pitchFamily="18" charset="0"/>
              <a:cs typeface="Times New Roman" pitchFamily="18" charset="0"/>
            </a:endParaRPr>
          </a:p>
        </p:txBody>
      </p:sp>
      <p:sp>
        <p:nvSpPr>
          <p:cNvPr id="6" name="TextBox 5"/>
          <p:cNvSpPr txBox="1"/>
          <p:nvPr/>
        </p:nvSpPr>
        <p:spPr>
          <a:xfrm>
            <a:off x="2279576" y="4322111"/>
            <a:ext cx="8928992" cy="1754326"/>
          </a:xfrm>
          <a:prstGeom prst="rect">
            <a:avLst/>
          </a:prstGeom>
          <a:noFill/>
        </p:spPr>
        <p:txBody>
          <a:bodyPr wrap="square" rtlCol="0">
            <a:spAutoFit/>
          </a:bodyPr>
          <a:lstStyle/>
          <a:p>
            <a:pPr marL="285750" indent="-285750" algn="just">
              <a:lnSpc>
                <a:spcPct val="150000"/>
              </a:lnSpc>
              <a:buFont typeface="Arial" pitchFamily="34" charset="0"/>
              <a:buChar char="•"/>
            </a:pPr>
            <a:r>
              <a:rPr lang="en-US" sz="2400" b="1" dirty="0">
                <a:latin typeface="+mj-lt"/>
                <a:cs typeface="Calibri" panose="020F0502020204030204" pitchFamily="34" charset="0"/>
              </a:rPr>
              <a:t>  </a:t>
            </a:r>
            <a:r>
              <a:rPr lang="vi-VN" sz="2400" b="1" dirty="0">
                <a:latin typeface="+mj-lt"/>
                <a:cs typeface="Calibri" panose="020F0502020204030204" pitchFamily="34" charset="0"/>
              </a:rPr>
              <a:t>Trên con đường đi tới thành công của mỗi người dù có khó khăn, gian nan, vất vả nh</a:t>
            </a:r>
            <a:r>
              <a:rPr lang="en-US" sz="2400" b="1" dirty="0">
                <a:latin typeface="Times New Roman" pitchFamily="18" charset="0"/>
                <a:cs typeface="Times New Roman" pitchFamily="18" charset="0"/>
              </a:rPr>
              <a:t>ư</a:t>
            </a:r>
            <a:r>
              <a:rPr lang="vi-VN" sz="2400" b="1" dirty="0">
                <a:latin typeface="+mj-lt"/>
                <a:cs typeface="Calibri" panose="020F0502020204030204" pitchFamily="34" charset="0"/>
              </a:rPr>
              <a:t>ng hãy cứ vươn mình cố gắng vượt qua nó</a:t>
            </a:r>
            <a:r>
              <a:rPr lang="vi-VN" sz="2400" b="1">
                <a:latin typeface="+mj-lt"/>
                <a:cs typeface="Calibri" panose="020F0502020204030204" pitchFamily="34" charset="0"/>
              </a:rPr>
              <a:t>. “Có </a:t>
            </a:r>
            <a:r>
              <a:rPr lang="vi-VN" sz="2400" b="1" dirty="0">
                <a:latin typeface="+mj-lt"/>
                <a:cs typeface="Calibri" panose="020F0502020204030204" pitchFamily="34" charset="0"/>
              </a:rPr>
              <a:t>chí thì làm được” </a:t>
            </a:r>
            <a:endParaRPr lang="vi-VN" sz="2400" b="1" dirty="0">
              <a:latin typeface="+mj-lt"/>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919536" y="260648"/>
            <a:ext cx="7772400" cy="673549"/>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chemeClr val="tx1">
                    <a:lumMod val="75000"/>
                    <a:lumOff val="25000"/>
                  </a:schemeClr>
                </a:solidFill>
                <a:effectLst>
                  <a:reflection blurRad="12700" stA="50000" endPos="50000" dist="5000" dir="5400000" sy="-100000" rotWithShape="0"/>
                </a:effectLst>
                <a:latin typeface="Times New Roman" pitchFamily="18" charset="0"/>
                <a:cs typeface="Times New Roman" pitchFamily="18" charset="0"/>
              </a:rPr>
              <a:t>BÀI HỌC LIÊN HỆ</a:t>
            </a:r>
            <a:endParaRPr lang="en-US" b="1" cap="all" dirty="0">
              <a:ln w="0"/>
              <a:solidFill>
                <a:schemeClr val="tx1">
                  <a:lumMod val="75000"/>
                  <a:lumOff val="25000"/>
                </a:schemeClr>
              </a:solidFill>
              <a:effectLst>
                <a:reflection blurRad="12700" stA="50000" endPos="50000" dist="5000" dir="5400000" sy="-100000" rotWithShape="0"/>
              </a:effectLst>
              <a:latin typeface="Times New Roman" pitchFamily="18" charset="0"/>
              <a:cs typeface="Times New Roman" pitchFamily="18" charset="0"/>
            </a:endParaRPr>
          </a:p>
        </p:txBody>
      </p:sp>
      <p:sp>
        <p:nvSpPr>
          <p:cNvPr id="4" name="Subtitle 3"/>
          <p:cNvSpPr>
            <a:spLocks noGrp="1"/>
          </p:cNvSpPr>
          <p:nvPr>
            <p:ph type="subTitle" idx="1"/>
          </p:nvPr>
        </p:nvSpPr>
        <p:spPr>
          <a:xfrm>
            <a:off x="191344" y="1052736"/>
            <a:ext cx="11737304" cy="5328592"/>
          </a:xfrm>
        </p:spPr>
        <p:txBody>
          <a:bodyPr>
            <a:noAutofit/>
          </a:bodyPr>
          <a:lstStyle/>
          <a:p>
            <a:pPr algn="just"/>
            <a:r>
              <a:rPr lang="vi-VN" sz="2400" b="1" i="1" smtClean="0">
                <a:solidFill>
                  <a:schemeClr val="tx1"/>
                </a:solidFill>
                <a:latin typeface="Candara" pitchFamily="34" charset="0"/>
                <a:cs typeface="Calibri" panose="020F0502020204030204" pitchFamily="34" charset="0"/>
              </a:rPr>
              <a:t>Noi </a:t>
            </a:r>
            <a:r>
              <a:rPr lang="vi-VN" sz="2400" b="1" i="1">
                <a:solidFill>
                  <a:schemeClr val="tx1"/>
                </a:solidFill>
                <a:latin typeface="Candara" pitchFamily="34" charset="0"/>
                <a:cs typeface="Calibri" panose="020F0502020204030204" pitchFamily="34" charset="0"/>
              </a:rPr>
              <a:t>gương Người</a:t>
            </a:r>
            <a:r>
              <a:rPr lang="en-US" sz="2400" b="1" i="1">
                <a:solidFill>
                  <a:schemeClr val="tx1"/>
                </a:solidFill>
                <a:latin typeface="Candara" pitchFamily="34" charset="0"/>
                <a:cs typeface="Calibri" panose="020F0502020204030204" pitchFamily="34" charset="0"/>
              </a:rPr>
              <a:t>,</a:t>
            </a:r>
            <a:r>
              <a:rPr lang="vi-VN" sz="2400" b="1" i="1">
                <a:solidFill>
                  <a:schemeClr val="tx1"/>
                </a:solidFill>
                <a:latin typeface="Candara" pitchFamily="34" charset="0"/>
                <a:cs typeface="Calibri" panose="020F0502020204030204" pitchFamily="34" charset="0"/>
              </a:rPr>
              <a:t> </a:t>
            </a:r>
            <a:r>
              <a:rPr lang="vi-VN" sz="2400" b="1" i="1" dirty="0">
                <a:solidFill>
                  <a:schemeClr val="tx1"/>
                </a:solidFill>
                <a:latin typeface="Candara" pitchFamily="34" charset="0"/>
                <a:cs typeface="Calibri" panose="020F0502020204030204" pitchFamily="34" charset="0"/>
              </a:rPr>
              <a:t>thế hệ tương lai tiếp tục đẩy mạnh việc học tập,</a:t>
            </a:r>
            <a:r>
              <a:rPr lang="en-US" sz="2400" b="1" i="1" dirty="0">
                <a:solidFill>
                  <a:schemeClr val="tx1"/>
                </a:solidFill>
                <a:latin typeface="Candara" pitchFamily="34" charset="0"/>
                <a:cs typeface="Calibri" panose="020F0502020204030204" pitchFamily="34" charset="0"/>
              </a:rPr>
              <a:t> </a:t>
            </a:r>
            <a:r>
              <a:rPr lang="vi-VN" sz="2400" b="1" i="1" dirty="0">
                <a:solidFill>
                  <a:schemeClr val="tx1"/>
                </a:solidFill>
                <a:latin typeface="Candara" pitchFamily="34" charset="0"/>
                <a:cs typeface="Calibri" panose="020F0502020204030204" pitchFamily="34" charset="0"/>
              </a:rPr>
              <a:t>làm theo tư tưởng, đạo đức, phong cách Hồ Chí Minh, trong đó nhấn mạnh tấm gương sáng của </a:t>
            </a:r>
            <a:r>
              <a:rPr lang="en-US" sz="2400" b="1" i="1" dirty="0" err="1">
                <a:solidFill>
                  <a:schemeClr val="tx1"/>
                </a:solidFill>
                <a:latin typeface="Candara" pitchFamily="34" charset="0"/>
                <a:cs typeface="Calibri" panose="020F0502020204030204" pitchFamily="34" charset="0"/>
              </a:rPr>
              <a:t>Bác</a:t>
            </a:r>
            <a:r>
              <a:rPr lang="vi-VN" sz="2400" b="1" i="1" dirty="0">
                <a:solidFill>
                  <a:schemeClr val="tx1"/>
                </a:solidFill>
                <a:latin typeface="Candara" pitchFamily="34" charset="0"/>
                <a:cs typeface="Calibri" panose="020F0502020204030204" pitchFamily="34" charset="0"/>
              </a:rPr>
              <a:t> về</a:t>
            </a:r>
            <a:r>
              <a:rPr lang="en-US" sz="2400" b="1" i="1" dirty="0">
                <a:solidFill>
                  <a:schemeClr val="tx1"/>
                </a:solidFill>
                <a:latin typeface="Candara" pitchFamily="34" charset="0"/>
                <a:cs typeface="Calibri" panose="020F0502020204030204" pitchFamily="34" charset="0"/>
              </a:rPr>
              <a:t> “</a:t>
            </a:r>
            <a:r>
              <a:rPr lang="vi-VN" sz="2400" b="1" i="1" dirty="0">
                <a:solidFill>
                  <a:schemeClr val="tx1"/>
                </a:solidFill>
                <a:latin typeface="Candara" pitchFamily="34" charset="0"/>
                <a:cs typeface="Calibri" panose="020F0502020204030204" pitchFamily="34" charset="0"/>
              </a:rPr>
              <a:t>lấy tự học làm cốt</a:t>
            </a:r>
            <a:r>
              <a:rPr lang="en-US" sz="2400" b="1" i="1" dirty="0">
                <a:solidFill>
                  <a:schemeClr val="tx1"/>
                </a:solidFill>
                <a:latin typeface="Candara" pitchFamily="34" charset="0"/>
                <a:cs typeface="Calibri" panose="020F0502020204030204" pitchFamily="34" charset="0"/>
              </a:rPr>
              <a:t>”</a:t>
            </a:r>
            <a:r>
              <a:rPr lang="vi-VN" sz="2400" b="1" i="1" dirty="0">
                <a:solidFill>
                  <a:schemeClr val="tx1"/>
                </a:solidFill>
                <a:latin typeface="Candara" pitchFamily="34" charset="0"/>
                <a:cs typeface="Calibri" panose="020F0502020204030204" pitchFamily="34" charset="0"/>
              </a:rPr>
              <a:t>. Trong thời buổi cả nước phải căng mình chống lại kẻ thù nguy hiểm – loại kẻ thù vô hình là virut khi tất cả được khuyến </a:t>
            </a:r>
            <a:r>
              <a:rPr lang="vi-VN" sz="2400" b="1" i="1">
                <a:solidFill>
                  <a:schemeClr val="tx1"/>
                </a:solidFill>
                <a:latin typeface="Candara" pitchFamily="34" charset="0"/>
                <a:cs typeface="Calibri" panose="020F0502020204030204" pitchFamily="34" charset="0"/>
              </a:rPr>
              <a:t>cáo “ở </a:t>
            </a:r>
            <a:r>
              <a:rPr lang="vi-VN" sz="2400" b="1" i="1" dirty="0">
                <a:solidFill>
                  <a:schemeClr val="tx1"/>
                </a:solidFill>
                <a:latin typeface="Candara" pitchFamily="34" charset="0"/>
                <a:cs typeface="Calibri" panose="020F0502020204030204" pitchFamily="34" charset="0"/>
              </a:rPr>
              <a:t>đâu ở yên đấy” và “ ở nhà là giúp cho đất nước” mọi hoạt động bình thường buộc phải dừng mọi thứ trở </a:t>
            </a:r>
            <a:r>
              <a:rPr lang="en-US" sz="2400" b="1" i="1" dirty="0">
                <a:solidFill>
                  <a:schemeClr val="tx1"/>
                </a:solidFill>
                <a:latin typeface="Candara" pitchFamily="34" charset="0"/>
                <a:cs typeface="Calibri" panose="020F0502020204030204" pitchFamily="34" charset="0"/>
              </a:rPr>
              <a:t>n</a:t>
            </a:r>
            <a:r>
              <a:rPr lang="vi-VN" sz="2400" b="1" i="1" dirty="0">
                <a:solidFill>
                  <a:schemeClr val="tx1"/>
                </a:solidFill>
                <a:latin typeface="Candara" pitchFamily="34" charset="0"/>
                <a:cs typeface="Calibri" panose="020F0502020204030204" pitchFamily="34" charset="0"/>
              </a:rPr>
              <a:t>ên khó khăn hơn. Trong hoàn cảnh đó tấm gương tự học và thái độ học tập nghiêm túc của </a:t>
            </a:r>
            <a:r>
              <a:rPr lang="en-US" sz="2400" b="1" i="1" dirty="0" err="1">
                <a:solidFill>
                  <a:schemeClr val="tx1"/>
                </a:solidFill>
                <a:latin typeface="Candara" pitchFamily="34" charset="0"/>
                <a:cs typeface="Calibri" panose="020F0502020204030204" pitchFamily="34" charset="0"/>
              </a:rPr>
              <a:t>Người</a:t>
            </a:r>
            <a:r>
              <a:rPr lang="vi-VN" sz="2400" b="1" i="1" dirty="0">
                <a:solidFill>
                  <a:schemeClr val="tx1"/>
                </a:solidFill>
                <a:latin typeface="Candara" pitchFamily="34" charset="0"/>
                <a:cs typeface="Calibri" panose="020F0502020204030204" pitchFamily="34" charset="0"/>
              </a:rPr>
              <a:t> cần được lan tỏa đến giới tr</a:t>
            </a:r>
            <a:r>
              <a:rPr lang="en-US" sz="2400" b="1" i="1" dirty="0">
                <a:solidFill>
                  <a:schemeClr val="tx1"/>
                </a:solidFill>
                <a:latin typeface="Candara" pitchFamily="34" charset="0"/>
                <a:cs typeface="Calibri" panose="020F0502020204030204" pitchFamily="34" charset="0"/>
              </a:rPr>
              <a:t>ẻ</a:t>
            </a:r>
            <a:r>
              <a:rPr lang="vi-VN" sz="2400" b="1" i="1" dirty="0">
                <a:solidFill>
                  <a:schemeClr val="tx1"/>
                </a:solidFill>
                <a:latin typeface="Candara" pitchFamily="34" charset="0"/>
                <a:cs typeface="Calibri" panose="020F0502020204030204" pitchFamily="34" charset="0"/>
              </a:rPr>
              <a:t>. Thực tế cho thấy do có một lượng kiến thức nhất định mà con người ta, nhất là giới trẻ hiện nay hay có tư tưởng chủ quan, tự tin quá mức dẫn đến tự cao tự đại, cho là mình biết nhiều, biết hết, biết tất, cho là mình đã rất giỏi rồi.</a:t>
            </a:r>
            <a:r>
              <a:rPr lang="en-US" sz="2400" b="1" i="1" dirty="0">
                <a:solidFill>
                  <a:schemeClr val="tx1"/>
                </a:solidFill>
                <a:latin typeface="Candara" pitchFamily="34" charset="0"/>
                <a:cs typeface="Calibri" panose="020F0502020204030204" pitchFamily="34" charset="0"/>
              </a:rPr>
              <a:t> </a:t>
            </a:r>
            <a:r>
              <a:rPr lang="vi-VN" sz="2400" b="1" i="1" dirty="0">
                <a:solidFill>
                  <a:schemeClr val="tx1"/>
                </a:solidFill>
                <a:latin typeface="Candara" pitchFamily="34" charset="0"/>
                <a:cs typeface="Calibri" panose="020F0502020204030204" pitchFamily="34" charset="0"/>
              </a:rPr>
              <a:t>Ngoài ra, lớp trẻ cũng cần tránh việc sĩ diện, vì “cái tôi” mà cố tình giấu dốt, không biết vẫn nói là biết để khoe khoang, lấp liếm.Soi chiếu vào lớp trẻ ngày nay, nếu không có tình yêu Tổ quốc chân chính, tinh thần học hỏi không ngừng và tấm lòng hướng về đất nước quê hương thì việc du học, “Tây học” cũng không có nhiều giá trị đích thực cho dân tộc, cho đồng bào và cho chính bản thân mình.</a:t>
            </a:r>
            <a:endParaRPr lang="en-US" sz="2400" b="1" i="1" dirty="0">
              <a:solidFill>
                <a:schemeClr val="tx1"/>
              </a:solidFill>
              <a:latin typeface="Candara"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335</TotalTime>
  <Words>910</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PMingLiU-ExtB</vt:lpstr>
      <vt:lpstr>Arial</vt:lpstr>
      <vt:lpstr>Bell MT</vt:lpstr>
      <vt:lpstr>Calibri</vt:lpstr>
      <vt:lpstr>Candara</vt:lpstr>
      <vt:lpstr>Courier New</vt:lpstr>
      <vt:lpstr>Segoe UI Light</vt:lpstr>
      <vt:lpstr>Times New Roman</vt:lpstr>
      <vt:lpstr>Office Theme</vt:lpstr>
      <vt:lpstr>PowerPoint Presentation</vt:lpstr>
      <vt:lpstr>PowerPoint Presentation</vt:lpstr>
      <vt:lpstr>PowerPoint Presentation</vt:lpstr>
      <vt:lpstr>PowerPoint Presentation</vt:lpstr>
      <vt:lpstr>PowerPoint Presentation</vt:lpstr>
      <vt:lpstr>BÀI HỌC LIÊN HỆ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cp:lastModifiedBy>
  <cp:revision>40</cp:revision>
  <dcterms:created xsi:type="dcterms:W3CDTF">2021-10-21T13:37:47Z</dcterms:created>
  <dcterms:modified xsi:type="dcterms:W3CDTF">2021-10-26T01:12:45Z</dcterms:modified>
</cp:coreProperties>
</file>